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image/gif" Extension="gif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10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21.xml"/>
  <Override ContentType="application/vnd.openxmlformats-officedocument.presentationml.slideMaster+xml" PartName="/ppt/slideMasters/slideMaster2.xml"/>
  <Override ContentType="application/vnd.openxmlformats-officedocument.presentationml.slideMaster+xml" PartName="/ppt/slideMasters/slideMaster1.xml"/>
  <Override ContentType="application/vnd.openxmlformats-officedocument.presentationml.slide+xml" PartName="/ppt/slides/slide24.xml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11.xml"/>
  <Override ContentType="application/vnd.openxmlformats-officedocument.presentationml.slide+xml" PartName="/ppt/slides/slide22.xml"/>
  <Override ContentType="application/vnd.openxmlformats-officedocument.presentationml.slide+xml" PartName="/ppt/slides/slide1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5.xml"/>
  <Override ContentType="application/vnd.openxmlformats-officedocument.presentationml.slide+xml" PartName="/ppt/slides/slide7.xml"/>
  <Override ContentType="application/vnd.openxmlformats-officedocument.presentationml.slide+xml" PartName="/ppt/slides/slide15.xml"/>
  <Override ContentType="application/vnd.openxmlformats-officedocument.presentationml.slide+xml" PartName="/ppt/slides/slide12.xml"/>
  <Override ContentType="application/vnd.openxmlformats-officedocument.presentationml.slide+xml" PartName="/ppt/slides/slide17.xml"/>
  <Override ContentType="application/vnd.openxmlformats-officedocument.presentationml.slide+xml" PartName="/ppt/slides/slide23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10.xml"/>
  <Override ContentType="application/vnd.openxmlformats-officedocument.presentationml.slide+xml" PartName="/ppt/slides/slide2.xml"/>
  <Override ContentType="application/vnd.openxmlformats-officedocument.presentationml.slide+xml" PartName="/ppt/slides/slide6.xml"/>
  <Override ContentType="application/vnd.openxmlformats-officedocument.presentationml.slide+xml" PartName="/ppt/slides/slide16.xml"/>
  <Override ContentType="application/vnd.openxmlformats-officedocument.presentationml.slide+xml" PartName="/ppt/slides/slide8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theme+xml" PartName="/ppt/theme/theme3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70" r:id="rId4"/>
    <p:sldMasterId id="2147483671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</p:sldIdLst>
  <p:sldSz cy="5143500" cx="9144000"/>
  <p:notesSz cx="6858000" cy="9144000"/>
  <p:embeddedFontLst>
    <p:embeddedFont>
      <p:font typeface="Roboto"/>
      <p:regular r:id="rId31"/>
      <p:bold r:id="rId32"/>
      <p:italic r:id="rId33"/>
      <p:boldItalic r:id="rId3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1620">
          <p15:clr>
            <a:srgbClr val="747775"/>
          </p15:clr>
        </p15:guide>
        <p15:guide id="2" pos="2880">
          <p15:clr>
            <a:srgbClr val="747775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1620" orient="horz"/>
        <p:guide pos="288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20" Type="http://schemas.openxmlformats.org/officeDocument/2006/relationships/slide" Target="slides/slide14.xml"/><Relationship Id="rId22" Type="http://schemas.openxmlformats.org/officeDocument/2006/relationships/slide" Target="slides/slide16.xml"/><Relationship Id="rId21" Type="http://schemas.openxmlformats.org/officeDocument/2006/relationships/slide" Target="slides/slide15.xml"/><Relationship Id="rId24" Type="http://schemas.openxmlformats.org/officeDocument/2006/relationships/slide" Target="slides/slide18.xml"/><Relationship Id="rId23" Type="http://schemas.openxmlformats.org/officeDocument/2006/relationships/slide" Target="slides/slide17.xml"/><Relationship Id="rId1" Type="http://schemas.openxmlformats.org/officeDocument/2006/relationships/theme" Target="theme/theme3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3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5" Type="http://schemas.openxmlformats.org/officeDocument/2006/relationships/slideMaster" Target="slideMasters/slideMaster2.xml"/><Relationship Id="rId6" Type="http://schemas.openxmlformats.org/officeDocument/2006/relationships/notesMaster" Target="notesMasters/notesMaster1.xml"/><Relationship Id="rId29" Type="http://schemas.openxmlformats.org/officeDocument/2006/relationships/slide" Target="slides/slide23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31" Type="http://schemas.openxmlformats.org/officeDocument/2006/relationships/font" Target="fonts/Roboto-regular.fntdata"/><Relationship Id="rId30" Type="http://schemas.openxmlformats.org/officeDocument/2006/relationships/slide" Target="slides/slide24.xml"/><Relationship Id="rId11" Type="http://schemas.openxmlformats.org/officeDocument/2006/relationships/slide" Target="slides/slide5.xml"/><Relationship Id="rId33" Type="http://schemas.openxmlformats.org/officeDocument/2006/relationships/font" Target="fonts/Roboto-italic.fntdata"/><Relationship Id="rId10" Type="http://schemas.openxmlformats.org/officeDocument/2006/relationships/slide" Target="slides/slide4.xml"/><Relationship Id="rId32" Type="http://schemas.openxmlformats.org/officeDocument/2006/relationships/font" Target="fonts/Roboto-bold.fntdata"/><Relationship Id="rId13" Type="http://schemas.openxmlformats.org/officeDocument/2006/relationships/slide" Target="slides/slide7.xml"/><Relationship Id="rId12" Type="http://schemas.openxmlformats.org/officeDocument/2006/relationships/slide" Target="slides/slide6.xml"/><Relationship Id="rId34" Type="http://schemas.openxmlformats.org/officeDocument/2006/relationships/font" Target="fonts/Roboto-boldItalic.fntdata"/><Relationship Id="rId15" Type="http://schemas.openxmlformats.org/officeDocument/2006/relationships/slide" Target="slides/slide9.xml"/><Relationship Id="rId14" Type="http://schemas.openxmlformats.org/officeDocument/2006/relationships/slide" Target="slides/slide8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381300" y="685800"/>
            <a:ext cx="6096075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cap="flat" cmpd="sng" w="9525">
            <a:solidFill>
              <a:srgbClr val="000000"/>
            </a:solidFill>
            <a:prstDash val="solid"/>
            <a:round/>
            <a:headEnd len="sm" w="sm" type="none"/>
            <a:tailEnd len="sm" w="sm" type="none"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>
            <a:lvl1pPr indent="-298450" lvl="0" marL="4572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indent="-298450" lvl="1" marL="9144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indent="-298450" lvl="2" marL="13716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indent="-298450" lvl="3" marL="18288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indent="-298450" lvl="4" marL="22860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indent="-298450" lvl="5" marL="27432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indent="-298450" lvl="6" marL="320040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indent="-298450" lvl="7" marL="365760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indent="-298450" lvl="8" marL="411480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" name="Shape 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Google Shape;96;g3cdbaf67792_0_16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97" name="Google Shape;97;g3cdbaf67792_0_16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Kia ora koutou I’m </a:t>
            </a:r>
            <a:r>
              <a:rPr lang="en-GB" sz="1200">
                <a:solidFill>
                  <a:schemeClr val="dk1"/>
                </a:solidFill>
              </a:rPr>
              <a:t>Heidi Meudt, a Botany Curator at the Museum of New Zealand, also known as Te Papa, and a Wikimedian based in Wellington. I’ve been editing mostly in the biodiversity space for about 4 years.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My co-author on this presentation is </a:t>
            </a:r>
            <a:r>
              <a:rPr lang="en-GB" sz="1200">
                <a:solidFill>
                  <a:schemeClr val="dk1"/>
                </a:solidFill>
              </a:rPr>
              <a:t>Siobhan Leachman, a well-known New Zealand Wikimedian who was unable to be here today. She’s been editing for over 12 years!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Today’s presentation on “</a:t>
            </a:r>
            <a:r>
              <a:rPr b="1" lang="en-GB" sz="1200">
                <a:solidFill>
                  <a:srgbClr val="202122"/>
                </a:solidFill>
              </a:rPr>
              <a:t>Botanists in the Wikiverse</a:t>
            </a:r>
            <a:r>
              <a:rPr lang="en-GB" sz="1200">
                <a:solidFill>
                  <a:srgbClr val="202122"/>
                </a:solidFill>
              </a:rPr>
              <a:t>” is one that I will give twice this month - at WikiCon in Wellington in early May, and then at ESEAP in Taiwan in mid-May.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1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71" name="Shape 1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2" name="Google Shape;172;g3cdbaf67792_0_23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73" name="Google Shape;173;g3cdbaf67792_0_23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Here are</a:t>
            </a:r>
            <a:r>
              <a:rPr b="1" lang="en-GB">
                <a:solidFill>
                  <a:schemeClr val="dk1"/>
                </a:solidFill>
              </a:rPr>
              <a:t> two specific </a:t>
            </a:r>
            <a:r>
              <a:rPr b="1" lang="en-GB">
                <a:solidFill>
                  <a:schemeClr val="dk1"/>
                </a:solidFill>
              </a:rPr>
              <a:t>examples of local biodiversity engagement </a:t>
            </a:r>
            <a:r>
              <a:rPr lang="en-GB">
                <a:solidFill>
                  <a:schemeClr val="dk1"/>
                </a:solidFill>
              </a:rPr>
              <a:t>that we have been involved with regularly.  Our New Zealand species edit-a-thons are now an</a:t>
            </a:r>
            <a:r>
              <a:rPr b="1" lang="en-GB">
                <a:solidFill>
                  <a:schemeClr val="dk1"/>
                </a:solidFill>
              </a:rPr>
              <a:t> annual event</a:t>
            </a:r>
            <a:r>
              <a:rPr lang="en-GB">
                <a:solidFill>
                  <a:schemeClr val="dk1"/>
                </a:solidFill>
              </a:rPr>
              <a:t>!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</a:rPr>
              <a:t>Edit-a-thons</a:t>
            </a:r>
            <a:r>
              <a:rPr lang="en-GB">
                <a:solidFill>
                  <a:schemeClr val="dk1"/>
                </a:solidFill>
              </a:rPr>
              <a:t> involve us the organisers </a:t>
            </a:r>
            <a:r>
              <a:rPr b="1" lang="en-GB">
                <a:solidFill>
                  <a:schemeClr val="dk1"/>
                </a:solidFill>
              </a:rPr>
              <a:t>preparing (and giving) a presentation, as well as preparing examples, templates and resources, including links </a:t>
            </a:r>
            <a:r>
              <a:rPr lang="en-GB">
                <a:solidFill>
                  <a:schemeClr val="dk1"/>
                </a:solidFill>
              </a:rPr>
              <a:t>to articles to edit via Google sheets. Attending subject experts get </a:t>
            </a:r>
            <a:r>
              <a:rPr b="1" lang="en-GB">
                <a:solidFill>
                  <a:schemeClr val="dk1"/>
                </a:solidFill>
              </a:rPr>
              <a:t>hands-on learning in a safe and fun community</a:t>
            </a:r>
            <a:r>
              <a:rPr lang="en-GB">
                <a:solidFill>
                  <a:schemeClr val="dk1"/>
                </a:solidFill>
              </a:rPr>
              <a:t>, and we always ask for </a:t>
            </a:r>
            <a:r>
              <a:rPr b="1" lang="en-GB">
                <a:solidFill>
                  <a:schemeClr val="dk1"/>
                </a:solidFill>
              </a:rPr>
              <a:t>feedback </a:t>
            </a:r>
            <a:r>
              <a:rPr lang="en-GB">
                <a:solidFill>
                  <a:schemeClr val="dk1"/>
                </a:solidFill>
              </a:rPr>
              <a:t>in a survey before closing the event to help improve for next time.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</a:rPr>
              <a:t>BioBlitzes</a:t>
            </a:r>
            <a:r>
              <a:rPr lang="en-GB">
                <a:solidFill>
                  <a:schemeClr val="dk1"/>
                </a:solidFill>
              </a:rPr>
              <a:t> are events where subject matter experts find and identify species on a certain day and place, and Wikimedians can </a:t>
            </a:r>
            <a:r>
              <a:rPr b="1" lang="en-GB">
                <a:solidFill>
                  <a:schemeClr val="dk1"/>
                </a:solidFill>
              </a:rPr>
              <a:t>Wikify the event in real time and demonstrate the value of Wiki</a:t>
            </a:r>
            <a:r>
              <a:rPr lang="en-GB">
                <a:solidFill>
                  <a:schemeClr val="dk1"/>
                </a:solidFill>
              </a:rPr>
              <a:t> to those attending the BioBlitz. It is easy to </a:t>
            </a:r>
            <a:r>
              <a:rPr b="1" lang="en-GB">
                <a:solidFill>
                  <a:schemeClr val="dk1"/>
                </a:solidFill>
              </a:rPr>
              <a:t>show the impact </a:t>
            </a:r>
            <a:r>
              <a:rPr lang="en-GB">
                <a:solidFill>
                  <a:schemeClr val="dk1"/>
                </a:solidFill>
              </a:rPr>
              <a:t>of editing by using local examples of species that are collected during the event as specimens are brought in. 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0" name="Shape 1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Google Shape;181;g3cf40d5107c_0_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82" name="Google Shape;182;g3cf40d5107c_0_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Here is a </a:t>
            </a:r>
            <a:r>
              <a:rPr b="1" lang="en-GB" sz="1200">
                <a:solidFill>
                  <a:schemeClr val="dk1"/>
                </a:solidFill>
              </a:rPr>
              <a:t>list of challenges </a:t>
            </a:r>
            <a:r>
              <a:rPr lang="en-GB" sz="1200">
                <a:solidFill>
                  <a:schemeClr val="dk1"/>
                </a:solidFill>
              </a:rPr>
              <a:t>we have to learn to overcome when we organise local thematic events.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Most of these are really about</a:t>
            </a:r>
            <a:r>
              <a:rPr b="1" lang="en-GB" sz="1200">
                <a:solidFill>
                  <a:schemeClr val="dk1"/>
                </a:solidFill>
              </a:rPr>
              <a:t> how to reach out</a:t>
            </a:r>
            <a:r>
              <a:rPr lang="en-GB" sz="1200">
                <a:solidFill>
                  <a:schemeClr val="dk1"/>
                </a:solidFill>
              </a:rPr>
              <a:t> to locals, subject experts, organisations and institutions, and </a:t>
            </a:r>
            <a:r>
              <a:rPr b="1" lang="en-GB" sz="1200">
                <a:solidFill>
                  <a:schemeClr val="dk1"/>
                </a:solidFill>
              </a:rPr>
              <a:t>figuring out the best method of engagement</a:t>
            </a:r>
            <a:r>
              <a:rPr lang="en-GB" sz="1200">
                <a:solidFill>
                  <a:schemeClr val="dk1"/>
                </a:solidFill>
              </a:rPr>
              <a:t>, </a:t>
            </a:r>
            <a:r>
              <a:rPr lang="en-GB" sz="1200">
                <a:solidFill>
                  <a:schemeClr val="dk1"/>
                </a:solidFill>
              </a:rPr>
              <a:t>which sometimes</a:t>
            </a:r>
            <a:r>
              <a:rPr lang="en-GB" sz="1200">
                <a:solidFill>
                  <a:schemeClr val="dk1"/>
                </a:solidFill>
              </a:rPr>
              <a:t> means stepping outside of our own comfort zone and learning something new.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Another important challenge is </a:t>
            </a:r>
            <a:r>
              <a:rPr b="1" lang="en-GB" sz="1200">
                <a:solidFill>
                  <a:schemeClr val="dk1"/>
                </a:solidFill>
              </a:rPr>
              <a:t>advertising and finding support for</a:t>
            </a:r>
            <a:r>
              <a:rPr b="1" lang="en-GB" sz="1200">
                <a:solidFill>
                  <a:schemeClr val="dk1"/>
                </a:solidFill>
              </a:rPr>
              <a:t> communications and social media </a:t>
            </a:r>
            <a:r>
              <a:rPr lang="en-GB" sz="1200">
                <a:solidFill>
                  <a:schemeClr val="dk1"/>
                </a:solidFill>
              </a:rPr>
              <a:t>not just from the Wiki community but also from the subject expert institutions or organisations.  </a:t>
            </a:r>
            <a:endParaRPr sz="6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g3cf40d5107c_0_5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91" name="Google Shape;191;g3cf40d5107c_0_5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Based on our experience the last 3 years with our local botanical community, we have put together a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list of strategies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that we believe will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foster success in any local wiki outreach project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with thematic experts.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 starts with a common Wiki theme of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being BOLD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and ends with making the event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cheap or free with lots of food and coffee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!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Of course all the stuff in between -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relationship building, communications and advertising, prepping the content, and getting support and funding,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are very important too.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</a:rPr>
              <a:t>We’ve had success by approaching both</a:t>
            </a:r>
            <a:r>
              <a:rPr b="1" lang="en-GB" sz="1200">
                <a:solidFill>
                  <a:schemeClr val="dk1"/>
                </a:solidFill>
              </a:rPr>
              <a:t> individuals and local institutions multiple times </a:t>
            </a:r>
            <a:r>
              <a:rPr lang="en-GB" sz="1200">
                <a:solidFill>
                  <a:schemeClr val="dk1"/>
                </a:solidFill>
              </a:rPr>
              <a:t>providing opportunities to attend </a:t>
            </a:r>
            <a:r>
              <a:rPr b="1" lang="en-GB" sz="1200">
                <a:solidFill>
                  <a:schemeClr val="dk1"/>
                </a:solidFill>
              </a:rPr>
              <a:t>multiple types of events over time</a:t>
            </a:r>
            <a:r>
              <a:rPr lang="en-GB" sz="1200">
                <a:solidFill>
                  <a:schemeClr val="dk1"/>
                </a:solidFill>
              </a:rPr>
              <a:t>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It’s good to focus on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local themes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(say, the local flora and fauna, or local places or people), get the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local Wiki community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behind you for support and apply for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funding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(for example to WANZ) to put on your event.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g3cdbaf67792_0_22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0" name="Google Shape;200;g3cdbaf67792_0_22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Now, let’s </a:t>
            </a:r>
            <a:r>
              <a:rPr b="1" lang="en-GB" sz="1200">
                <a:solidFill>
                  <a:schemeClr val="dk1"/>
                </a:solidFill>
              </a:rPr>
              <a:t>move up to the regional level</a:t>
            </a:r>
            <a:r>
              <a:rPr lang="en-GB" sz="1200">
                <a:solidFill>
                  <a:schemeClr val="dk1"/>
                </a:solidFill>
              </a:rPr>
              <a:t>, where we aim to collaborate with subject </a:t>
            </a:r>
            <a:r>
              <a:rPr b="1" lang="en-GB" sz="1200">
                <a:solidFill>
                  <a:schemeClr val="dk1"/>
                </a:solidFill>
              </a:rPr>
              <a:t>experts who belong to regional groups or organisations</a:t>
            </a:r>
            <a:r>
              <a:rPr lang="en-GB" sz="1200">
                <a:solidFill>
                  <a:schemeClr val="dk1"/>
                </a:solidFill>
              </a:rPr>
              <a:t>, for example, Australasia.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This includes </a:t>
            </a:r>
            <a:r>
              <a:rPr b="1" lang="en-GB" sz="1200">
                <a:solidFill>
                  <a:schemeClr val="dk1"/>
                </a:solidFill>
              </a:rPr>
              <a:t>staff at regional institutions</a:t>
            </a:r>
            <a:r>
              <a:rPr lang="en-GB" sz="1200">
                <a:solidFill>
                  <a:schemeClr val="dk1"/>
                </a:solidFill>
              </a:rPr>
              <a:t> as well as experts at</a:t>
            </a:r>
            <a:r>
              <a:rPr b="1" lang="en-GB" sz="1200">
                <a:solidFill>
                  <a:schemeClr val="dk1"/>
                </a:solidFill>
              </a:rPr>
              <a:t> regional conferences</a:t>
            </a:r>
            <a:r>
              <a:rPr lang="en-GB" sz="1200">
                <a:solidFill>
                  <a:schemeClr val="dk1"/>
                </a:solidFill>
              </a:rPr>
              <a:t> or workshops.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For regional biodiversity events, this could include regional BioBlitzes, iNaturalist City Nature Challenge or the Great Southern BioBlitz. 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This engagement tends to be </a:t>
            </a:r>
            <a:r>
              <a:rPr b="1" lang="en-GB" sz="1200">
                <a:solidFill>
                  <a:schemeClr val="dk1"/>
                </a:solidFill>
              </a:rPr>
              <a:t>in person</a:t>
            </a:r>
            <a:r>
              <a:rPr lang="en-GB" sz="1200">
                <a:solidFill>
                  <a:schemeClr val="dk1"/>
                </a:solidFill>
              </a:rPr>
              <a:t> if we are attending the regional conference or workshop but </a:t>
            </a:r>
            <a:r>
              <a:rPr b="1" lang="en-GB" sz="1200">
                <a:solidFill>
                  <a:schemeClr val="dk1"/>
                </a:solidFill>
              </a:rPr>
              <a:t>may be online</a:t>
            </a:r>
            <a:r>
              <a:rPr lang="en-GB" sz="1200">
                <a:solidFill>
                  <a:schemeClr val="dk1"/>
                </a:solidFill>
              </a:rPr>
              <a:t> when we offer engagement and training opportunities to regional groups or organisations. 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06" name="Shape 2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7" name="Google Shape;207;g3cdbaf67792_0_3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08" name="Google Shape;208;g3cdbaf67792_0_3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Here is a specific </a:t>
            </a:r>
            <a:r>
              <a:rPr b="1" lang="en-GB"/>
              <a:t>example of a regional thematic outreach opportunity </a:t>
            </a:r>
            <a:r>
              <a:rPr lang="en-GB"/>
              <a:t>that Siobhan and I developed.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We reached out to the </a:t>
            </a:r>
            <a:r>
              <a:rPr b="1" lang="en-GB"/>
              <a:t>Australasian Systematic Botany Society (ASBS) conference organisers</a:t>
            </a:r>
            <a:r>
              <a:rPr lang="en-GB"/>
              <a:t> at the very beginning of the 2025 conference being organised, receiving their early and active support and incorporation into the </a:t>
            </a:r>
            <a:r>
              <a:rPr b="1" lang="en-GB"/>
              <a:t>conference registration page</a:t>
            </a:r>
            <a:r>
              <a:rPr lang="en-GB"/>
              <a:t>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We </a:t>
            </a:r>
            <a:r>
              <a:rPr b="1" lang="en-GB"/>
              <a:t>prepped the community</a:t>
            </a:r>
            <a:r>
              <a:rPr lang="en-GB"/>
              <a:t> by writing articles about Wiki editing in the ASBS newsletter and </a:t>
            </a:r>
            <a:r>
              <a:rPr b="1" lang="en-GB"/>
              <a:t>advertised our workshop</a:t>
            </a:r>
            <a:r>
              <a:rPr lang="en-GB"/>
              <a:t> via their newsletter, society email list, social media and word of mouth.</a:t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/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/>
              <a:t>We </a:t>
            </a:r>
            <a:r>
              <a:rPr b="1" lang="en-GB"/>
              <a:t>asked the community </a:t>
            </a:r>
            <a:r>
              <a:rPr lang="en-GB"/>
              <a:t>what they wanted to learn, and tailored a </a:t>
            </a:r>
            <a:r>
              <a:rPr b="1" lang="en-GB"/>
              <a:t>full-day in-person pre-conference workshop</a:t>
            </a:r>
            <a:r>
              <a:rPr lang="en-GB"/>
              <a:t> focused on</a:t>
            </a:r>
            <a:r>
              <a:rPr b="1" lang="en-GB"/>
              <a:t> upskilling them with hands-on learning of specific skills on three Wiki platforms</a:t>
            </a:r>
            <a:r>
              <a:rPr lang="en-GB"/>
              <a:t>, emphasiing </a:t>
            </a:r>
            <a:r>
              <a:rPr lang="en-GB">
                <a:solidFill>
                  <a:schemeClr val="dk1"/>
                </a:solidFill>
              </a:rPr>
              <a:t>how Wiki can help with their work.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We also gave a </a:t>
            </a:r>
            <a:r>
              <a:rPr b="1" lang="en-GB">
                <a:solidFill>
                  <a:schemeClr val="dk1"/>
                </a:solidFill>
              </a:rPr>
              <a:t>conference presentation</a:t>
            </a:r>
            <a:r>
              <a:rPr lang="en-GB">
                <a:solidFill>
                  <a:schemeClr val="dk1"/>
                </a:solidFill>
              </a:rPr>
              <a:t> about Wiki for Botanists at the conference itself, and did a lot of </a:t>
            </a:r>
            <a:r>
              <a:rPr b="1" lang="en-GB">
                <a:solidFill>
                  <a:schemeClr val="dk1"/>
                </a:solidFill>
              </a:rPr>
              <a:t>informal outreach </a:t>
            </a:r>
            <a:r>
              <a:rPr lang="en-GB">
                <a:solidFill>
                  <a:schemeClr val="dk1"/>
                </a:solidFill>
              </a:rPr>
              <a:t>there too.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595959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14" name="Shape 2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" name="Google Shape;215;g3cf40d5107c_1_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6" name="Google Shape;216;g3cf40d5107c_1_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At the regional level, we see the main challenges to be first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discerning when a regional conference is occurring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getting involved early enough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in the conference planning to have your thematic outreach be part of it.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Then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creating a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wareness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at a regional level prior to the event, 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tailoring an event for and with the participants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At the regional level we were not only engaging with individuals but also with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organisations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such as the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conference organising team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 entire scientific society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which means practicing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co-management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incorporating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their ideas and needs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and exercising additional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time and patience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 were sometimes also dealing with much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larger groups of people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in a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location away from home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which can also be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more complex to manage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endParaRPr sz="6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23" name="Shape 2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Google Shape;224;g3cf40d5107c_0_3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25" name="Google Shape;225;g3cf40d5107c_0_3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Here’s a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list of strategies that will be beneficial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you and your outreach at the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level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Similar to fostering local success, being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BOLD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reaching out and maintaining regular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communication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is imperative, as is being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flexible and accepting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any additional opportunities to engage.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It’s good to have a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perspective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for example, with the Australasian Systematic Botany Society conference we focused on plants from the entire Australasian region to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capture the broader botanical community of this society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Finally, being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organised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sharing the load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with each other and with conference organisers was crucial.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 example, Siobhan and I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work very well together and have complementary skills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meeting regularly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(usually weekly) to plan and complete the outreach. We also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worked closely with the conference organising team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get content about our workshop onto the conference website as it was being developed for the conference as a whole, and to get society newsletter articles about Wiki and our workshop published.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32" name="Shape 2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Google Shape;233;g3cdbaf67792_0_6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34" name="Google Shape;234;g3cdbaf67792_0_6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Collaborating at an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international level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requires Wiki outreach organisers to be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even more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bold and agile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Having a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detailed plan of engagement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before offering any opportunities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international organisations or conferences 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advertising them as widely on as many platforms as possible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are key. So is being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flexible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when things change or difficulties arise.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 recommend getting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support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from the relevant international organisation, conference organising committee, your own Wiki community, and the host country Wiki community and Wiki chapter.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Building an organising team that is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multilingual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is important so that you can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reach the intended audiences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In our case for the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International Botanical Congress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held in Madrid, Spain in 2024, our organising team could communicate in English, Spanish, German and Portuguese.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Offering a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suite of opportunities before, during and after the international event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will have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wider reach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return on the massive investment that is required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get to an international conference in these times - such as webinars, workshops, presentations, poster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s, and of course the all-important informal engagement during breaks!</a:t>
            </a:r>
            <a:endParaRPr sz="5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0" name="Shape 2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1" name="Google Shape;241;g3cdbaf67792_0_11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42" name="Google Shape;242;g3cdbaf67792_0_11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At the international level, the main challenge for us was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funding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 example, our idea to run a Wikidata workshop at the International Botanical Congress in Spain in 2024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fell through the cracks of Wikimedia Foundation funding channels,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as it was not a local or regional project and it was taking placed in another country alongside a scientific conference.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We had to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piece together funding from different places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within and outside of Wiki channels. It helped immensely that I was already being supported by my workplace to attend the conference and present a research talk.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Organising over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widely differing time zones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with international collaborators,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engaging with very large organisations 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 groups of people, including many you do not personally know, all of whom have their own agendas, adds complexity and risk. </a:t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Co-managing such thematic outreach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at a very large international conference with the conference organising team can be quite daunting, frustrating, time-consuming and complex, and so </a:t>
            </a:r>
            <a:r>
              <a:rPr b="1"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more logistics, time, energy, money and agility are required</a:t>
            </a:r>
            <a:r>
              <a:rPr lang="en-GB" sz="12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succeed at this level. But the payoff can be huge once you pull it off!</a:t>
            </a:r>
            <a:endParaRPr sz="5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49" name="Shape 24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0" name="Google Shape;250;g3cf40d5107c_0_18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51" name="Google Shape;251;g3cf40d5107c_0_18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To succeed at the international level, here’s kind of a time line containing o</a:t>
            </a:r>
            <a:r>
              <a:rPr lang="en-GB" sz="1200">
                <a:solidFill>
                  <a:srgbClr val="202122"/>
                </a:solidFill>
              </a:rPr>
              <a:t>ur suggestions for Wikimedians who wish to undertake similar engagement efforts.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202122"/>
                </a:solidFill>
              </a:rPr>
              <a:t>6+ months</a:t>
            </a:r>
            <a:r>
              <a:rPr lang="en-GB" sz="1200">
                <a:solidFill>
                  <a:srgbClr val="202122"/>
                </a:solidFill>
              </a:rPr>
              <a:t>: </a:t>
            </a:r>
            <a:r>
              <a:rPr lang="en-GB" sz="1200">
                <a:solidFill>
                  <a:schemeClr val="dk1"/>
                </a:solidFill>
              </a:rPr>
              <a:t>Build a </a:t>
            </a:r>
            <a:r>
              <a:rPr b="1" lang="en-GB" sz="1200">
                <a:solidFill>
                  <a:schemeClr val="dk1"/>
                </a:solidFill>
              </a:rPr>
              <a:t>team </a:t>
            </a:r>
            <a:r>
              <a:rPr lang="en-GB" sz="1200">
                <a:solidFill>
                  <a:schemeClr val="dk1"/>
                </a:solidFill>
              </a:rPr>
              <a:t>of motivated organisers with </a:t>
            </a:r>
            <a:r>
              <a:rPr b="1" lang="en-GB" sz="1200">
                <a:solidFill>
                  <a:schemeClr val="dk1"/>
                </a:solidFill>
              </a:rPr>
              <a:t>complementary skills. </a:t>
            </a:r>
            <a:r>
              <a:rPr lang="en-GB" sz="1200">
                <a:solidFill>
                  <a:schemeClr val="dk1"/>
                </a:solidFill>
              </a:rPr>
              <a:t>The team should be </a:t>
            </a:r>
            <a:r>
              <a:rPr b="1" lang="en-GB" sz="1200">
                <a:solidFill>
                  <a:schemeClr val="dk1"/>
                </a:solidFill>
              </a:rPr>
              <a:t>small, dedicated, and collaborative</a:t>
            </a:r>
            <a:r>
              <a:rPr lang="en-GB" sz="1200">
                <a:solidFill>
                  <a:srgbClr val="202122"/>
                </a:solidFill>
              </a:rPr>
              <a:t>. Ask your audience what they want to learn, and apply for </a:t>
            </a:r>
            <a:r>
              <a:rPr b="1" lang="en-GB" sz="1200">
                <a:solidFill>
                  <a:srgbClr val="202122"/>
                </a:solidFill>
              </a:rPr>
              <a:t>funding </a:t>
            </a:r>
            <a:r>
              <a:rPr lang="en-GB" sz="1200">
                <a:solidFill>
                  <a:srgbClr val="202122"/>
                </a:solidFill>
              </a:rPr>
              <a:t>from your local chapter or the Wikimedia Foundation.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202122"/>
                </a:solidFill>
              </a:rPr>
              <a:t>3-6 months prior</a:t>
            </a:r>
            <a:r>
              <a:rPr lang="en-GB" sz="1200">
                <a:solidFill>
                  <a:srgbClr val="202122"/>
                </a:solidFill>
              </a:rPr>
              <a:t>: Start meeting </a:t>
            </a:r>
            <a:r>
              <a:rPr b="1" lang="en-GB" sz="1200">
                <a:solidFill>
                  <a:srgbClr val="202122"/>
                </a:solidFill>
              </a:rPr>
              <a:t>weekly</a:t>
            </a:r>
            <a:r>
              <a:rPr lang="en-GB" sz="1200">
                <a:solidFill>
                  <a:srgbClr val="202122"/>
                </a:solidFill>
              </a:rPr>
              <a:t>, working both individually and together to design a</a:t>
            </a:r>
            <a:r>
              <a:rPr b="1" lang="en-GB" sz="1200">
                <a:solidFill>
                  <a:srgbClr val="202122"/>
                </a:solidFill>
              </a:rPr>
              <a:t> series of events</a:t>
            </a:r>
            <a:r>
              <a:rPr lang="en-GB" sz="1200">
                <a:solidFill>
                  <a:srgbClr val="202122"/>
                </a:solidFill>
              </a:rPr>
              <a:t> focused around a </a:t>
            </a:r>
            <a:r>
              <a:rPr b="1" lang="en-GB" sz="1200">
                <a:solidFill>
                  <a:srgbClr val="202122"/>
                </a:solidFill>
              </a:rPr>
              <a:t>conference or theme</a:t>
            </a:r>
            <a:r>
              <a:rPr lang="en-GB" sz="1200">
                <a:solidFill>
                  <a:srgbClr val="202122"/>
                </a:solidFill>
              </a:rPr>
              <a:t>. Find a way to make them </a:t>
            </a:r>
            <a:r>
              <a:rPr b="1" lang="en-GB" sz="1200">
                <a:solidFill>
                  <a:srgbClr val="202122"/>
                </a:solidFill>
              </a:rPr>
              <a:t>free (or cheap) and accessible</a:t>
            </a:r>
            <a:r>
              <a:rPr lang="en-GB" sz="1200">
                <a:solidFill>
                  <a:srgbClr val="202122"/>
                </a:solidFill>
              </a:rPr>
              <a:t>.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200">
                <a:solidFill>
                  <a:srgbClr val="202122"/>
                </a:solidFill>
              </a:rPr>
              <a:t>0-3 months prior</a:t>
            </a:r>
            <a:r>
              <a:rPr lang="en-GB" sz="1200">
                <a:solidFill>
                  <a:srgbClr val="202122"/>
                </a:solidFill>
              </a:rPr>
              <a:t>: This is basically the</a:t>
            </a:r>
            <a:r>
              <a:rPr b="1" lang="en-GB" sz="1200">
                <a:solidFill>
                  <a:srgbClr val="202122"/>
                </a:solidFill>
              </a:rPr>
              <a:t> same advice as for local or regional events too</a:t>
            </a:r>
            <a:r>
              <a:rPr lang="en-GB" sz="1200">
                <a:solidFill>
                  <a:srgbClr val="202122"/>
                </a:solidFill>
              </a:rPr>
              <a:t>: get </a:t>
            </a:r>
            <a:r>
              <a:rPr b="1" lang="en-GB" sz="1200">
                <a:solidFill>
                  <a:srgbClr val="202122"/>
                </a:solidFill>
              </a:rPr>
              <a:t>support </a:t>
            </a:r>
            <a:r>
              <a:rPr lang="en-GB" sz="1200">
                <a:solidFill>
                  <a:srgbClr val="202122"/>
                </a:solidFill>
              </a:rPr>
              <a:t>from experienced Wikipedians and local chapters for </a:t>
            </a:r>
            <a:r>
              <a:rPr b="1" lang="en-GB" sz="1200">
                <a:solidFill>
                  <a:srgbClr val="202122"/>
                </a:solidFill>
              </a:rPr>
              <a:t>tutoring and communications</a:t>
            </a:r>
            <a:r>
              <a:rPr lang="en-GB" sz="1200">
                <a:solidFill>
                  <a:srgbClr val="202122"/>
                </a:solidFill>
              </a:rPr>
              <a:t>; provide lots of </a:t>
            </a:r>
            <a:r>
              <a:rPr b="1" lang="en-GB" sz="1200">
                <a:solidFill>
                  <a:srgbClr val="202122"/>
                </a:solidFill>
              </a:rPr>
              <a:t>food and drink</a:t>
            </a:r>
            <a:r>
              <a:rPr lang="en-GB" sz="1200">
                <a:solidFill>
                  <a:srgbClr val="202122"/>
                </a:solidFill>
              </a:rPr>
              <a:t>; include activities for </a:t>
            </a:r>
            <a:r>
              <a:rPr b="1" lang="en-GB" sz="1200">
                <a:solidFill>
                  <a:srgbClr val="202122"/>
                </a:solidFill>
              </a:rPr>
              <a:t>community-building</a:t>
            </a:r>
            <a:r>
              <a:rPr lang="en-GB" sz="1200">
                <a:solidFill>
                  <a:srgbClr val="202122"/>
                </a:solidFill>
              </a:rPr>
              <a:t>; and hold the event and make sure you do a </a:t>
            </a:r>
            <a:r>
              <a:rPr b="1" lang="en-GB" sz="1200">
                <a:solidFill>
                  <a:srgbClr val="202122"/>
                </a:solidFill>
              </a:rPr>
              <a:t>survey </a:t>
            </a:r>
            <a:r>
              <a:rPr lang="en-GB" sz="1200">
                <a:solidFill>
                  <a:srgbClr val="202122"/>
                </a:solidFill>
              </a:rPr>
              <a:t>on the day.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" name="Shape 10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Google Shape;105;g3cdbaf67792_0_1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06" name="Google Shape;106;g3cdbaf67792_0_1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The </a:t>
            </a:r>
            <a:r>
              <a:rPr b="1" lang="en-GB" sz="1200">
                <a:solidFill>
                  <a:srgbClr val="202122"/>
                </a:solidFill>
              </a:rPr>
              <a:t>main aim</a:t>
            </a:r>
            <a:r>
              <a:rPr lang="en-GB" sz="1200">
                <a:solidFill>
                  <a:srgbClr val="202122"/>
                </a:solidFill>
              </a:rPr>
              <a:t> of our presentation today is to use our wiki outreach in the botanical community to</a:t>
            </a:r>
            <a:r>
              <a:rPr b="1" lang="en-GB" sz="1200">
                <a:solidFill>
                  <a:srgbClr val="202122"/>
                </a:solidFill>
              </a:rPr>
              <a:t> showcase </a:t>
            </a:r>
            <a:r>
              <a:rPr b="1" lang="en-GB" sz="1200">
                <a:solidFill>
                  <a:srgbClr val="202122"/>
                </a:solidFill>
              </a:rPr>
              <a:t>how and why to collaborate with subject matter experts</a:t>
            </a:r>
            <a:r>
              <a:rPr lang="en-GB" sz="1200">
                <a:solidFill>
                  <a:srgbClr val="202122"/>
                </a:solidFill>
              </a:rPr>
              <a:t> to educate and upskill them in Wikipedia, Wikimedia Commons and Wikidata at local, regional and international levels.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We will also discuss </a:t>
            </a:r>
            <a:r>
              <a:rPr b="1" lang="en-GB" sz="1200">
                <a:solidFill>
                  <a:srgbClr val="202122"/>
                </a:solidFill>
              </a:rPr>
              <a:t>benefits, challenges and strategies for success</a:t>
            </a:r>
            <a:r>
              <a:rPr lang="en-GB" sz="1200">
                <a:solidFill>
                  <a:srgbClr val="202122"/>
                </a:solidFill>
              </a:rPr>
              <a:t>, and what </a:t>
            </a:r>
            <a:r>
              <a:rPr b="1" lang="en-GB" sz="1200">
                <a:solidFill>
                  <a:srgbClr val="202122"/>
                </a:solidFill>
              </a:rPr>
              <a:t>successful engagement and impact </a:t>
            </a:r>
            <a:r>
              <a:rPr lang="en-GB" sz="1200">
                <a:solidFill>
                  <a:srgbClr val="202122"/>
                </a:solidFill>
              </a:rPr>
              <a:t>look like, so that you can use this information to </a:t>
            </a:r>
            <a:r>
              <a:rPr b="1" lang="en-GB" sz="1200">
                <a:solidFill>
                  <a:srgbClr val="202122"/>
                </a:solidFill>
              </a:rPr>
              <a:t>replicate thematic outreach</a:t>
            </a:r>
            <a:r>
              <a:rPr lang="en-GB" sz="1200">
                <a:solidFill>
                  <a:srgbClr val="202122"/>
                </a:solidFill>
              </a:rPr>
              <a:t> yourself!</a:t>
            </a:r>
            <a:endParaRPr sz="1200">
              <a:solidFill>
                <a:srgbClr val="202122"/>
              </a:solidFill>
              <a:highlight>
                <a:schemeClr val="accent4"/>
              </a:highlight>
            </a:endParaRPr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58" name="Shape 2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9" name="Google Shape;259;g3cf40d5107c_0_7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0" name="Google Shape;260;g3cf40d5107c_0_7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summary, to successfully achieve Wiki outreach with subject matter experts, at the local, regional or international level: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BOLD!  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 takes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courage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step outside your comfort zone and engage with an expert community.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Seek all kinds of support - 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logistical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funding, in-kind and moral support -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for this work.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Share the load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with co-organisers and other Wikipedians.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Execute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your amazing thematic outreach.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0A0A0A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 then…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Rinse and repeat! </a:t>
            </a:r>
            <a:endParaRPr b="1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This is an English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idiom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indicating the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continual</a:t>
            </a:r>
            <a:r>
              <a:rPr b="1"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 repetition of an action or sequence of events. </a:t>
            </a:r>
            <a:endParaRPr b="1">
              <a:solidFill>
                <a:srgbClr val="1F1F1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rgbClr val="1F1F1F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By </a:t>
            </a:r>
            <a:r>
              <a:rPr b="1"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continuing to engage with the same community at different levels</a:t>
            </a:r>
            <a:r>
              <a:rPr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 and over multiple events, the </a:t>
            </a:r>
            <a:r>
              <a:rPr b="1"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repeated exposure</a:t>
            </a:r>
            <a:r>
              <a:rPr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 will itself help the outreach </a:t>
            </a:r>
            <a:r>
              <a:rPr b="1"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gain momentum</a:t>
            </a:r>
            <a:r>
              <a:rPr lang="en-GB">
                <a:solidFill>
                  <a:srgbClr val="1F1F1F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67" name="Shape 26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8" name="Google Shape;268;g3d7c08cb3cd_2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69" name="Google Shape;269;g3d7c08cb3cd_2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But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do we know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if our thematic outreach has been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successful and impactful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?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It’s when subject matter experts become “Wiki aware”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some may even become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active editors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- and they take their new skills and k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nowledge back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to their institutions and organisations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.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Their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personal education transforms into actions and education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at the institutional level. Some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examples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might be: them linking collection management systems and Wikidata at work, openly licensing images, uploading images to Commons, upskilling other staff or subject experts in wiki editing.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It’s when institutions also become “Wiki aware”,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start including Wiki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platforms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and editing in their work plans, workflows, collaborations with external organisations including the Wiki community, and reuse of their data and knowlege.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Successful impact is the result of a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symbiotic relationship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between individuals and communities: within and between Wikimedians and individual thematic experts, and also within and between the wiki community and the thematic community.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Remember that personal and institutional change takes time,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usually months or years of </a:t>
            </a:r>
            <a:r>
              <a:rPr b="1"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dedicated advocacy, so time, persistence and working together </a:t>
            </a:r>
            <a:r>
              <a:rPr lang="en-GB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are key! </a:t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76" name="Shape 2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7" name="Google Shape;277;g3d67dd392db_1_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78" name="Google Shape;278;g3d67dd392db_1_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Finally, you can get more </a:t>
            </a:r>
            <a:r>
              <a:rPr b="1" lang="en-GB" sz="1200">
                <a:solidFill>
                  <a:srgbClr val="202122"/>
                </a:solidFill>
              </a:rPr>
              <a:t>information and resources</a:t>
            </a:r>
            <a:r>
              <a:rPr lang="en-GB" sz="1200">
                <a:solidFill>
                  <a:srgbClr val="202122"/>
                </a:solidFill>
              </a:rPr>
              <a:t> about our recent </a:t>
            </a:r>
            <a:r>
              <a:rPr b="1" lang="en-GB" sz="1200">
                <a:solidFill>
                  <a:srgbClr val="202122"/>
                </a:solidFill>
              </a:rPr>
              <a:t>wiki outreach with the botanical community</a:t>
            </a:r>
            <a:r>
              <a:rPr lang="en-GB" sz="1200">
                <a:solidFill>
                  <a:srgbClr val="202122"/>
                </a:solidFill>
              </a:rPr>
              <a:t> by visiting the </a:t>
            </a:r>
            <a:r>
              <a:rPr b="1" lang="en-GB" sz="1200">
                <a:solidFill>
                  <a:srgbClr val="202122"/>
                </a:solidFill>
              </a:rPr>
              <a:t>links </a:t>
            </a:r>
            <a:r>
              <a:rPr lang="en-GB" sz="1200">
                <a:solidFill>
                  <a:srgbClr val="202122"/>
                </a:solidFill>
              </a:rPr>
              <a:t>on this slide, including a link to our peer-reviewed Wikidata paper published last year in Annals of Botany!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Specifically, you can find out about our </a:t>
            </a:r>
            <a:r>
              <a:rPr b="1" lang="en-GB" sz="1200">
                <a:solidFill>
                  <a:srgbClr val="202122"/>
                </a:solidFill>
              </a:rPr>
              <a:t>local, regional and international outreach programmes we’ve done</a:t>
            </a:r>
            <a:r>
              <a:rPr lang="en-GB" sz="1200">
                <a:solidFill>
                  <a:srgbClr val="202122"/>
                </a:solidFill>
              </a:rPr>
              <a:t> in </a:t>
            </a:r>
            <a:r>
              <a:rPr b="1" lang="en-GB" sz="1200">
                <a:solidFill>
                  <a:srgbClr val="202122"/>
                </a:solidFill>
              </a:rPr>
              <a:t>Wellington, Australia and Spain</a:t>
            </a:r>
            <a:r>
              <a:rPr lang="en-GB" sz="1200">
                <a:solidFill>
                  <a:srgbClr val="202122"/>
                </a:solidFill>
              </a:rPr>
              <a:t>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Also, we’d love to see you at our next local New Zealand species edit-a-thon, happening in </a:t>
            </a:r>
            <a:r>
              <a:rPr b="1" lang="en-GB" sz="1200">
                <a:solidFill>
                  <a:srgbClr val="202122"/>
                </a:solidFill>
              </a:rPr>
              <a:t>Wellington on 17 October</a:t>
            </a:r>
            <a:r>
              <a:rPr lang="en-GB" sz="1200">
                <a:solidFill>
                  <a:srgbClr val="202122"/>
                </a:solidFill>
              </a:rPr>
              <a:t>, so please sign up for that.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84" name="Shape 28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Google Shape;285;g3cdbaf67792_0_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86" name="Google Shape;286;g3cdbaf67792_0_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We would like to </a:t>
            </a:r>
            <a:r>
              <a:rPr b="1" lang="en-GB">
                <a:solidFill>
                  <a:schemeClr val="dk1"/>
                </a:solidFill>
              </a:rPr>
              <a:t>thank the following organisations, people and conferences</a:t>
            </a:r>
            <a:r>
              <a:rPr lang="en-GB">
                <a:solidFill>
                  <a:schemeClr val="dk1"/>
                </a:solidFill>
              </a:rPr>
              <a:t> who have supported our “Botanists in the Wikiverse” outreach over the last 3+ years, including all of you in the audience today!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g3cecf708088_0_14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94" name="Google Shape;294;g3cecf708088_0_14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>
                <a:solidFill>
                  <a:schemeClr val="dk1"/>
                </a:solidFill>
              </a:rPr>
              <a:t>Thank you very much for attending</a:t>
            </a:r>
            <a:r>
              <a:rPr lang="en-GB">
                <a:solidFill>
                  <a:schemeClr val="dk1"/>
                </a:solidFill>
              </a:rPr>
              <a:t> our talk today.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If you have any questions or would like to get in </a:t>
            </a:r>
            <a:r>
              <a:rPr lang="en-GB">
                <a:solidFill>
                  <a:schemeClr val="dk1"/>
                </a:solidFill>
              </a:rPr>
              <a:t>touch</a:t>
            </a:r>
            <a:r>
              <a:rPr lang="en-GB">
                <a:solidFill>
                  <a:schemeClr val="dk1"/>
                </a:solidFill>
              </a:rPr>
              <a:t> with us about anything,</a:t>
            </a:r>
            <a:r>
              <a:rPr b="1" lang="en-GB">
                <a:solidFill>
                  <a:schemeClr val="dk1"/>
                </a:solidFill>
              </a:rPr>
              <a:t> please reach out </a:t>
            </a:r>
            <a:r>
              <a:rPr lang="en-GB">
                <a:solidFill>
                  <a:schemeClr val="dk1"/>
                </a:solidFill>
              </a:rPr>
              <a:t>to either myself or Siobhan.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Ngā mihi nui.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13" name="Shape 1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" name="Google Shape;114;g3c411aa5283_2_52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15" name="Google Shape;115;g3c411aa5283_2_52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02122"/>
                </a:solidFill>
              </a:rPr>
              <a:t>First, who are s</a:t>
            </a:r>
            <a:r>
              <a:rPr lang="en-GB" sz="1000">
                <a:solidFill>
                  <a:srgbClr val="202122"/>
                </a:solidFill>
              </a:rPr>
              <a:t>ubject matter experts? They include </a:t>
            </a:r>
            <a:r>
              <a:rPr b="1" lang="en-GB" sz="1000">
                <a:solidFill>
                  <a:srgbClr val="202122"/>
                </a:solidFill>
              </a:rPr>
              <a:t>anyone with expertise in a particular area</a:t>
            </a:r>
            <a:r>
              <a:rPr lang="en-GB" sz="1000">
                <a:solidFill>
                  <a:srgbClr val="202122"/>
                </a:solidFill>
              </a:rPr>
              <a:t>, including community scientists; you do not need a PhD or job in that field to be a thematic expert!</a:t>
            </a:r>
            <a:endParaRPr sz="10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</a:rPr>
              <a:t>So </a:t>
            </a:r>
            <a:r>
              <a:rPr b="1" lang="en-GB" sz="1000">
                <a:solidFill>
                  <a:schemeClr val="dk1"/>
                </a:solidFill>
              </a:rPr>
              <a:t>why would we, </a:t>
            </a:r>
            <a:r>
              <a:rPr lang="en-GB" sz="1000">
                <a:solidFill>
                  <a:schemeClr val="dk1"/>
                </a:solidFill>
              </a:rPr>
              <a:t>a</a:t>
            </a:r>
            <a:r>
              <a:rPr lang="en-GB" sz="1000">
                <a:solidFill>
                  <a:schemeClr val="dk1"/>
                </a:solidFill>
              </a:rPr>
              <a:t>s Wikipedians or as Wiki community,</a:t>
            </a:r>
            <a:r>
              <a:rPr b="1" lang="en-GB" sz="1000">
                <a:solidFill>
                  <a:schemeClr val="dk1"/>
                </a:solidFill>
              </a:rPr>
              <a:t> collaborate with subject experts</a:t>
            </a:r>
            <a:r>
              <a:rPr lang="en-GB" sz="1000">
                <a:solidFill>
                  <a:schemeClr val="dk1"/>
                </a:solidFill>
              </a:rPr>
              <a:t>? T</a:t>
            </a:r>
            <a:r>
              <a:rPr lang="en-GB" sz="1000">
                <a:solidFill>
                  <a:schemeClr val="dk1"/>
                </a:solidFill>
              </a:rPr>
              <a:t>here are </a:t>
            </a:r>
            <a:r>
              <a:rPr b="1" lang="en-GB" sz="1000">
                <a:solidFill>
                  <a:schemeClr val="dk1"/>
                </a:solidFill>
              </a:rPr>
              <a:t>many benefits to us</a:t>
            </a:r>
            <a:r>
              <a:rPr lang="en-GB" sz="1000">
                <a:solidFill>
                  <a:schemeClr val="dk1"/>
                </a:solidFill>
              </a:rPr>
              <a:t> when we work alongside thematic experts, and in fact many of these listed here were the </a:t>
            </a:r>
            <a:r>
              <a:rPr b="1" lang="en-GB" sz="1000">
                <a:solidFill>
                  <a:schemeClr val="dk1"/>
                </a:solidFill>
              </a:rPr>
              <a:t>main objectives of our outreach </a:t>
            </a:r>
            <a:r>
              <a:rPr lang="en-GB" sz="1000">
                <a:solidFill>
                  <a:schemeClr val="dk1"/>
                </a:solidFill>
              </a:rPr>
              <a:t>with the botanical community.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</a:rPr>
              <a:t>We </a:t>
            </a:r>
            <a:r>
              <a:rPr b="1" lang="en-GB" sz="1000">
                <a:solidFill>
                  <a:schemeClr val="dk1"/>
                </a:solidFill>
              </a:rPr>
              <a:t>grow professionally</a:t>
            </a:r>
            <a:r>
              <a:rPr lang="en-GB" sz="1000">
                <a:solidFill>
                  <a:schemeClr val="dk1"/>
                </a:solidFill>
              </a:rPr>
              <a:t> from these collaborations, gaining experience in editing, teaching and facilitating events. </a:t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chemeClr val="dk1"/>
                </a:solidFill>
              </a:rPr>
              <a:t>But it is when we </a:t>
            </a:r>
            <a:r>
              <a:rPr b="1" lang="en-GB" sz="1000">
                <a:solidFill>
                  <a:schemeClr val="dk1"/>
                </a:solidFill>
              </a:rPr>
              <a:t>work together with the subject editors</a:t>
            </a:r>
            <a:r>
              <a:rPr lang="en-GB" sz="1000">
                <a:solidFill>
                  <a:schemeClr val="dk1"/>
                </a:solidFill>
              </a:rPr>
              <a:t> that we can make the magic happen, including </a:t>
            </a:r>
            <a:r>
              <a:rPr lang="en-GB" sz="1000">
                <a:solidFill>
                  <a:schemeClr val="dk1"/>
                </a:solidFill>
              </a:rPr>
              <a:t>making</a:t>
            </a:r>
            <a:r>
              <a:rPr lang="en-GB" sz="1000">
                <a:solidFill>
                  <a:schemeClr val="dk1"/>
                </a:solidFill>
              </a:rPr>
              <a:t> </a:t>
            </a:r>
            <a:r>
              <a:rPr lang="en-GB" sz="1000">
                <a:solidFill>
                  <a:srgbClr val="202122"/>
                </a:solidFill>
              </a:rPr>
              <a:t>significant</a:t>
            </a:r>
            <a:r>
              <a:rPr b="1" lang="en-GB" sz="1000">
                <a:solidFill>
                  <a:srgbClr val="202122"/>
                </a:solidFill>
              </a:rPr>
              <a:t> improvements to accessibility, visibility and reach</a:t>
            </a:r>
            <a:r>
              <a:rPr lang="en-GB" sz="1000">
                <a:solidFill>
                  <a:srgbClr val="202122"/>
                </a:solidFill>
              </a:rPr>
              <a:t> of a particular subject on Wiki as well as beyond to </a:t>
            </a:r>
            <a:r>
              <a:rPr b="1" lang="en-GB" sz="1000">
                <a:solidFill>
                  <a:srgbClr val="202122"/>
                </a:solidFill>
              </a:rPr>
              <a:t>third-party websites</a:t>
            </a:r>
            <a:r>
              <a:rPr lang="en-GB" sz="1000">
                <a:solidFill>
                  <a:srgbClr val="202122"/>
                </a:solidFill>
              </a:rPr>
              <a:t>. In the case of </a:t>
            </a:r>
            <a:r>
              <a:rPr b="1" lang="en-GB" sz="1000">
                <a:solidFill>
                  <a:srgbClr val="202122"/>
                </a:solidFill>
              </a:rPr>
              <a:t>biodiversity</a:t>
            </a:r>
            <a:r>
              <a:rPr lang="en-GB" sz="1000">
                <a:solidFill>
                  <a:srgbClr val="202122"/>
                </a:solidFill>
              </a:rPr>
              <a:t>, for example, the content on Wiki is automatically ingested into </a:t>
            </a:r>
            <a:r>
              <a:rPr b="1" lang="en-GB" sz="1000">
                <a:solidFill>
                  <a:srgbClr val="202122"/>
                </a:solidFill>
              </a:rPr>
              <a:t>iNaturalist, Biodiversity Heritage Library, and the Atlas of Living Australia</a:t>
            </a:r>
            <a:r>
              <a:rPr lang="en-GB" sz="1000">
                <a:solidFill>
                  <a:srgbClr val="202122"/>
                </a:solidFill>
              </a:rPr>
              <a:t> to name a few. </a:t>
            </a:r>
            <a:endParaRPr sz="10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02122"/>
                </a:solidFill>
              </a:rPr>
              <a:t>Our constructive collaborations create a </a:t>
            </a:r>
            <a:r>
              <a:rPr b="1" lang="en-GB" sz="1000">
                <a:solidFill>
                  <a:srgbClr val="202122"/>
                </a:solidFill>
              </a:rPr>
              <a:t>network of people and projects</a:t>
            </a:r>
            <a:r>
              <a:rPr lang="en-GB" sz="1000">
                <a:solidFill>
                  <a:srgbClr val="202122"/>
                </a:solidFill>
              </a:rPr>
              <a:t>, and this includes subject experts themselves increasing the reach further by educating their colleagues and institutions. </a:t>
            </a:r>
            <a:endParaRPr sz="10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0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000">
                <a:solidFill>
                  <a:srgbClr val="202122"/>
                </a:solidFill>
              </a:rPr>
              <a:t>And by continuing to work with the same expert community on multiple initiatives over time, we </a:t>
            </a:r>
            <a:r>
              <a:rPr b="1" lang="en-GB" sz="1000">
                <a:solidFill>
                  <a:srgbClr val="202122"/>
                </a:solidFill>
              </a:rPr>
              <a:t>increase the impact </a:t>
            </a:r>
            <a:r>
              <a:rPr lang="en-GB" sz="1000">
                <a:solidFill>
                  <a:srgbClr val="202122"/>
                </a:solidFill>
              </a:rPr>
              <a:t>of each of these outreach efforts and obtain a </a:t>
            </a:r>
            <a:r>
              <a:rPr b="1" lang="en-GB" sz="1000">
                <a:solidFill>
                  <a:srgbClr val="202122"/>
                </a:solidFill>
              </a:rPr>
              <a:t>higher level of community acceptance</a:t>
            </a:r>
            <a:r>
              <a:rPr lang="en-GB" sz="1000">
                <a:solidFill>
                  <a:srgbClr val="202122"/>
                </a:solidFill>
              </a:rPr>
              <a:t>, understanding and support of Wiki engagement and editing. </a:t>
            </a:r>
            <a:endParaRPr sz="10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21" name="Shape 1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" name="Google Shape;122;g3cecf708088_0_3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23" name="Google Shape;123;g3cecf708088_0_3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We can also ask, </a:t>
            </a:r>
            <a:r>
              <a:rPr b="1" lang="en-GB" sz="1200">
                <a:solidFill>
                  <a:schemeClr val="dk1"/>
                </a:solidFill>
              </a:rPr>
              <a:t>why </a:t>
            </a:r>
            <a:r>
              <a:rPr b="1" lang="en-GB" sz="1200">
                <a:solidFill>
                  <a:schemeClr val="dk1"/>
                </a:solidFill>
              </a:rPr>
              <a:t>would</a:t>
            </a:r>
            <a:r>
              <a:rPr b="1" lang="en-GB" sz="1200">
                <a:solidFill>
                  <a:schemeClr val="dk1"/>
                </a:solidFill>
              </a:rPr>
              <a:t> subject matter experts collaborate with the Wiki community</a:t>
            </a:r>
            <a:r>
              <a:rPr lang="en-GB" sz="1200">
                <a:solidFill>
                  <a:schemeClr val="dk1"/>
                </a:solidFill>
              </a:rPr>
              <a:t>? </a:t>
            </a:r>
            <a:r>
              <a:rPr lang="en-GB" sz="1200">
                <a:solidFill>
                  <a:srgbClr val="202122"/>
                </a:solidFill>
              </a:rPr>
              <a:t>Some of their</a:t>
            </a:r>
            <a:r>
              <a:rPr lang="en-GB" sz="1200">
                <a:solidFill>
                  <a:srgbClr val="202122"/>
                </a:solidFill>
              </a:rPr>
              <a:t> </a:t>
            </a:r>
            <a:r>
              <a:rPr b="1" lang="en-GB" sz="1200">
                <a:solidFill>
                  <a:srgbClr val="202122"/>
                </a:solidFill>
              </a:rPr>
              <a:t>motivators </a:t>
            </a:r>
            <a:r>
              <a:rPr lang="en-GB" sz="1200">
                <a:solidFill>
                  <a:srgbClr val="202122"/>
                </a:solidFill>
              </a:rPr>
              <a:t>are listed here.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A main motivator for subject matter experts seems to be to </a:t>
            </a:r>
            <a:r>
              <a:rPr b="1" lang="en-GB" sz="1200">
                <a:solidFill>
                  <a:srgbClr val="202122"/>
                </a:solidFill>
              </a:rPr>
              <a:t>gain professional development</a:t>
            </a:r>
            <a:r>
              <a:rPr lang="en-GB" sz="1200">
                <a:solidFill>
                  <a:srgbClr val="202122"/>
                </a:solidFill>
              </a:rPr>
              <a:t>, as they learn to edit Wiki with hands-on training and obtain other </a:t>
            </a:r>
            <a:r>
              <a:rPr b="1" lang="en-GB" sz="1200">
                <a:solidFill>
                  <a:srgbClr val="202122"/>
                </a:solidFill>
              </a:rPr>
              <a:t>transferable skills</a:t>
            </a:r>
            <a:r>
              <a:rPr lang="en-GB" sz="1200">
                <a:solidFill>
                  <a:srgbClr val="202122"/>
                </a:solidFill>
              </a:rPr>
              <a:t> in research, writing and collaboration.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Subject matter experts see for themselves the </a:t>
            </a:r>
            <a:r>
              <a:rPr b="1" lang="en-GB" sz="1200">
                <a:solidFill>
                  <a:srgbClr val="202122"/>
                </a:solidFill>
              </a:rPr>
              <a:t>impact of their edits - for example, research done by themselves, their colleagues and their institutions are more accessible</a:t>
            </a:r>
            <a:r>
              <a:rPr lang="en-GB" sz="1200">
                <a:solidFill>
                  <a:srgbClr val="202122"/>
                </a:solidFill>
              </a:rPr>
              <a:t>. They report a strong sense of </a:t>
            </a:r>
            <a:r>
              <a:rPr b="1" lang="en-GB" sz="1200">
                <a:solidFill>
                  <a:srgbClr val="202122"/>
                </a:solidFill>
              </a:rPr>
              <a:t>satisfaction</a:t>
            </a:r>
            <a:r>
              <a:rPr lang="en-GB" sz="1200">
                <a:solidFill>
                  <a:srgbClr val="202122"/>
                </a:solidFill>
              </a:rPr>
              <a:t>, that they are</a:t>
            </a:r>
            <a:r>
              <a:rPr b="1" lang="en-GB" sz="1200">
                <a:solidFill>
                  <a:srgbClr val="202122"/>
                </a:solidFill>
              </a:rPr>
              <a:t> making a difference </a:t>
            </a:r>
            <a:r>
              <a:rPr lang="en-GB" sz="1200">
                <a:solidFill>
                  <a:srgbClr val="202122"/>
                </a:solidFill>
              </a:rPr>
              <a:t>by </a:t>
            </a:r>
            <a:r>
              <a:rPr b="1" lang="en-GB" sz="1200">
                <a:solidFill>
                  <a:srgbClr val="202122"/>
                </a:solidFill>
              </a:rPr>
              <a:t>amplifying expert knowledge and research impact</a:t>
            </a:r>
            <a:r>
              <a:rPr lang="en-GB" sz="1200">
                <a:solidFill>
                  <a:srgbClr val="202122"/>
                </a:solidFill>
              </a:rPr>
              <a:t>, increasing </a:t>
            </a:r>
            <a:r>
              <a:rPr b="1" lang="en-GB" sz="1200">
                <a:solidFill>
                  <a:srgbClr val="202122"/>
                </a:solidFill>
              </a:rPr>
              <a:t>accessibility </a:t>
            </a:r>
            <a:r>
              <a:rPr lang="en-GB" sz="1200">
                <a:solidFill>
                  <a:srgbClr val="202122"/>
                </a:solidFill>
              </a:rPr>
              <a:t>while at the same time building a </a:t>
            </a:r>
            <a:r>
              <a:rPr b="1" lang="en-GB" sz="1200">
                <a:solidFill>
                  <a:srgbClr val="202122"/>
                </a:solidFill>
              </a:rPr>
              <a:t>like-minded community </a:t>
            </a:r>
            <a:r>
              <a:rPr lang="en-GB" sz="1200">
                <a:solidFill>
                  <a:srgbClr val="202122"/>
                </a:solidFill>
              </a:rPr>
              <a:t>around them. </a:t>
            </a:r>
            <a:endParaRPr sz="1200">
              <a:solidFill>
                <a:srgbClr val="202122"/>
              </a:solidFill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0" name="Shape 1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1" name="Google Shape;131;g3cecf708088_0_49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32" name="Google Shape;132;g3cecf708088_0_49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We have developed a </a:t>
            </a:r>
            <a:r>
              <a:rPr b="1" lang="en-GB" sz="1200">
                <a:solidFill>
                  <a:srgbClr val="202122"/>
                </a:solidFill>
              </a:rPr>
              <a:t>s</a:t>
            </a:r>
            <a:r>
              <a:rPr b="1" lang="en-GB" sz="1200">
                <a:solidFill>
                  <a:srgbClr val="202122"/>
                </a:solidFill>
              </a:rPr>
              <a:t>uite of tailored wiki outreach engagement experiences that exploits any opportunity to train and work with subject experts</a:t>
            </a:r>
            <a:r>
              <a:rPr lang="en-GB" sz="1200">
                <a:solidFill>
                  <a:srgbClr val="202122"/>
                </a:solidFill>
              </a:rPr>
              <a:t>. This was an</a:t>
            </a:r>
            <a:r>
              <a:rPr b="1" lang="en-GB" sz="1200">
                <a:solidFill>
                  <a:srgbClr val="202122"/>
                </a:solidFill>
              </a:rPr>
              <a:t> iterative process</a:t>
            </a:r>
            <a:r>
              <a:rPr lang="en-GB" sz="1200">
                <a:solidFill>
                  <a:srgbClr val="202122"/>
                </a:solidFill>
              </a:rPr>
              <a:t> that evolved over time as we’ve </a:t>
            </a:r>
            <a:r>
              <a:rPr b="1" lang="en-GB" sz="1200">
                <a:solidFill>
                  <a:srgbClr val="202122"/>
                </a:solidFill>
              </a:rPr>
              <a:t>developed skills in recognising potential projects</a:t>
            </a:r>
            <a:r>
              <a:rPr lang="en-GB" sz="1200">
                <a:solidFill>
                  <a:srgbClr val="202122"/>
                </a:solidFill>
              </a:rPr>
              <a:t> and being </a:t>
            </a:r>
            <a:r>
              <a:rPr b="1" lang="en-GB" sz="1200">
                <a:solidFill>
                  <a:srgbClr val="202122"/>
                </a:solidFill>
              </a:rPr>
              <a:t>proactive, flexible and strategic</a:t>
            </a:r>
            <a:r>
              <a:rPr lang="en-GB" sz="1200">
                <a:solidFill>
                  <a:srgbClr val="202122"/>
                </a:solidFill>
              </a:rPr>
              <a:t>.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We suggest </a:t>
            </a:r>
            <a:r>
              <a:rPr b="1" lang="en-GB" sz="1200">
                <a:solidFill>
                  <a:srgbClr val="202122"/>
                </a:solidFill>
              </a:rPr>
              <a:t>starting locally</a:t>
            </a:r>
            <a:r>
              <a:rPr lang="en-GB" sz="1200">
                <a:solidFill>
                  <a:srgbClr val="202122"/>
                </a:solidFill>
              </a:rPr>
              <a:t> before jumping into regional or international engagement, and that you be open to </a:t>
            </a:r>
            <a:r>
              <a:rPr b="1" lang="en-GB" sz="1200">
                <a:solidFill>
                  <a:srgbClr val="202122"/>
                </a:solidFill>
              </a:rPr>
              <a:t>different formats and lengths of events</a:t>
            </a:r>
            <a:r>
              <a:rPr lang="en-GB" sz="1200">
                <a:solidFill>
                  <a:srgbClr val="202122"/>
                </a:solidFill>
              </a:rPr>
              <a:t>.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None/>
            </a:pPr>
            <a:r>
              <a:rPr lang="en-GB" sz="1200">
                <a:solidFill>
                  <a:srgbClr val="202122"/>
                </a:solidFill>
              </a:rPr>
              <a:t>Outreach can be</a:t>
            </a:r>
            <a:r>
              <a:rPr b="1" lang="en-GB" sz="1200">
                <a:solidFill>
                  <a:srgbClr val="202122"/>
                </a:solidFill>
              </a:rPr>
              <a:t> formal events </a:t>
            </a:r>
            <a:r>
              <a:rPr lang="en-GB" sz="1200">
                <a:solidFill>
                  <a:srgbClr val="202122"/>
                </a:solidFill>
              </a:rPr>
              <a:t>such as edit-a-thons, workshops, webinars or conference presentations, or more </a:t>
            </a:r>
            <a:r>
              <a:rPr b="1" lang="en-GB" sz="1200">
                <a:solidFill>
                  <a:srgbClr val="202122"/>
                </a:solidFill>
              </a:rPr>
              <a:t>informal events, such as discussions</a:t>
            </a:r>
            <a:r>
              <a:rPr lang="en-GB" sz="1200">
                <a:solidFill>
                  <a:srgbClr val="202122"/>
                </a:solidFill>
              </a:rPr>
              <a:t>, live demos, emails or one-on-one tutoring. 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39" name="Shape 1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" name="Google Shape;140;g3d7c08cb3cd_0_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1" name="Google Shape;141;g3d7c08cb3cd_0_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Many of the things we will discuss in this talk are more formal events, but before we do that w</a:t>
            </a:r>
            <a:r>
              <a:rPr lang="en-GB" sz="1200">
                <a:solidFill>
                  <a:schemeClr val="dk1"/>
                </a:solidFill>
              </a:rPr>
              <a:t>e want to briefly highlight what we call</a:t>
            </a:r>
            <a:r>
              <a:rPr b="1" lang="en-GB" sz="1200">
                <a:solidFill>
                  <a:schemeClr val="dk1"/>
                </a:solidFill>
              </a:rPr>
              <a:t> “informal outreach”</a:t>
            </a:r>
            <a:r>
              <a:rPr lang="en-GB" sz="1200">
                <a:solidFill>
                  <a:schemeClr val="dk1"/>
                </a:solidFill>
              </a:rPr>
              <a:t>, because </a:t>
            </a:r>
            <a:r>
              <a:rPr b="1" lang="en-GB" sz="1200">
                <a:solidFill>
                  <a:schemeClr val="dk1"/>
                </a:solidFill>
              </a:rPr>
              <a:t>small informal interactions can have a huge impact</a:t>
            </a:r>
            <a:r>
              <a:rPr lang="en-GB" sz="1200">
                <a:solidFill>
                  <a:schemeClr val="dk1"/>
                </a:solidFill>
              </a:rPr>
              <a:t>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Informal wiki outreach involves any </a:t>
            </a:r>
            <a:r>
              <a:rPr b="1" lang="en-GB" sz="1200">
                <a:solidFill>
                  <a:schemeClr val="dk1"/>
                </a:solidFill>
              </a:rPr>
              <a:t>networking, educating and socialising opportunities </a:t>
            </a:r>
            <a:r>
              <a:rPr lang="en-GB" sz="1200">
                <a:solidFill>
                  <a:schemeClr val="dk1"/>
                </a:solidFill>
              </a:rPr>
              <a:t>with individuals or </a:t>
            </a:r>
            <a:r>
              <a:rPr lang="en-GB" sz="1200">
                <a:solidFill>
                  <a:schemeClr val="dk1"/>
                </a:solidFill>
              </a:rPr>
              <a:t>groups</a:t>
            </a:r>
            <a:r>
              <a:rPr lang="en-GB" sz="1200">
                <a:solidFill>
                  <a:schemeClr val="dk1"/>
                </a:solidFill>
              </a:rPr>
              <a:t> of people about wiki.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We’ve provided some examples here of </a:t>
            </a:r>
            <a:r>
              <a:rPr b="1" lang="en-GB" sz="1200">
                <a:solidFill>
                  <a:schemeClr val="dk1"/>
                </a:solidFill>
              </a:rPr>
              <a:t>online and in-person</a:t>
            </a:r>
            <a:r>
              <a:rPr lang="en-GB" sz="1200">
                <a:solidFill>
                  <a:schemeClr val="dk1"/>
                </a:solidFill>
              </a:rPr>
              <a:t> informal outreach.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As one</a:t>
            </a:r>
            <a:r>
              <a:rPr b="1" lang="en-GB" sz="1200">
                <a:solidFill>
                  <a:schemeClr val="dk1"/>
                </a:solidFill>
              </a:rPr>
              <a:t> digital example</a:t>
            </a:r>
            <a:r>
              <a:rPr lang="en-GB" sz="1200">
                <a:solidFill>
                  <a:schemeClr val="dk1"/>
                </a:solidFill>
              </a:rPr>
              <a:t>, Siobhan and I both</a:t>
            </a:r>
            <a:r>
              <a:rPr b="1" lang="en-GB" sz="1200">
                <a:solidFill>
                  <a:schemeClr val="dk1"/>
                </a:solidFill>
              </a:rPr>
              <a:t> reach out frequently on the citizen science platform iNaturalist</a:t>
            </a:r>
            <a:r>
              <a:rPr lang="en-GB" sz="1200">
                <a:solidFill>
                  <a:schemeClr val="dk1"/>
                </a:solidFill>
              </a:rPr>
              <a:t> to ask specific users to open their licenses for their photos and observations, or to thank them for doing so and let them know their image is now in a </a:t>
            </a:r>
            <a:r>
              <a:rPr lang="en-GB" sz="1200">
                <a:solidFill>
                  <a:schemeClr val="dk1"/>
                </a:solidFill>
              </a:rPr>
              <a:t>particular</a:t>
            </a:r>
            <a:r>
              <a:rPr lang="en-GB" sz="1200">
                <a:solidFill>
                  <a:schemeClr val="dk1"/>
                </a:solidFill>
              </a:rPr>
              <a:t> Wikipedia article. </a:t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chemeClr val="dk1"/>
                </a:solidFill>
              </a:rPr>
              <a:t>As an</a:t>
            </a:r>
            <a:r>
              <a:rPr b="1" lang="en-GB" sz="1200">
                <a:solidFill>
                  <a:schemeClr val="dk1"/>
                </a:solidFill>
              </a:rPr>
              <a:t> in-person example</a:t>
            </a:r>
            <a:r>
              <a:rPr lang="en-GB" sz="1200">
                <a:solidFill>
                  <a:schemeClr val="dk1"/>
                </a:solidFill>
              </a:rPr>
              <a:t>, we’ve also had </a:t>
            </a:r>
            <a:r>
              <a:rPr b="1" lang="en-GB" sz="1200">
                <a:solidFill>
                  <a:schemeClr val="dk1"/>
                </a:solidFill>
              </a:rPr>
              <a:t>multiple informal discussions and addressed follow-up questions </a:t>
            </a:r>
            <a:r>
              <a:rPr lang="en-GB" sz="1200">
                <a:solidFill>
                  <a:schemeClr val="dk1"/>
                </a:solidFill>
              </a:rPr>
              <a:t>during the breaks or social parts of formal outreach events, such as conferences.</a:t>
            </a:r>
            <a:endParaRPr sz="12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47" name="Shape 1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8" name="Google Shape;148;g3cdbaf67792_0_0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49" name="Google Shape;149;g3cdbaf67792_0_0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So let’s start now by looking at </a:t>
            </a:r>
            <a:r>
              <a:rPr b="1" lang="en-GB" sz="1200">
                <a:solidFill>
                  <a:srgbClr val="202122"/>
                </a:solidFill>
              </a:rPr>
              <a:t>engagement at the local level</a:t>
            </a:r>
            <a:r>
              <a:rPr lang="en-GB" sz="1200">
                <a:solidFill>
                  <a:srgbClr val="202122"/>
                </a:solidFill>
              </a:rPr>
              <a:t>.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At a </a:t>
            </a:r>
            <a:r>
              <a:rPr lang="en-GB" sz="1200">
                <a:solidFill>
                  <a:srgbClr val="202122"/>
                </a:solidFill>
              </a:rPr>
              <a:t>local level we engage with </a:t>
            </a:r>
            <a:r>
              <a:rPr b="1" lang="en-GB" sz="1200">
                <a:solidFill>
                  <a:srgbClr val="202122"/>
                </a:solidFill>
              </a:rPr>
              <a:t>individual subject matter experts </a:t>
            </a:r>
            <a:r>
              <a:rPr lang="en-GB" sz="1200">
                <a:solidFill>
                  <a:srgbClr val="202122"/>
                </a:solidFill>
              </a:rPr>
              <a:t>whom we tend to know or get to know personally.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This could be </a:t>
            </a:r>
            <a:r>
              <a:rPr b="1" lang="en-GB" sz="1200">
                <a:solidFill>
                  <a:srgbClr val="202122"/>
                </a:solidFill>
              </a:rPr>
              <a:t>staff at local institutions</a:t>
            </a:r>
            <a:r>
              <a:rPr lang="en-GB" sz="1200">
                <a:solidFill>
                  <a:srgbClr val="202122"/>
                </a:solidFill>
              </a:rPr>
              <a:t>, or </a:t>
            </a:r>
            <a:r>
              <a:rPr b="1" lang="en-GB" sz="1200">
                <a:solidFill>
                  <a:srgbClr val="202122"/>
                </a:solidFill>
              </a:rPr>
              <a:t>experts</a:t>
            </a:r>
            <a:r>
              <a:rPr lang="en-GB" sz="1200">
                <a:solidFill>
                  <a:srgbClr val="202122"/>
                </a:solidFill>
              </a:rPr>
              <a:t> at outreach events. </a:t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200">
                <a:solidFill>
                  <a:srgbClr val="202122"/>
                </a:solidFill>
              </a:rPr>
              <a:t>Local engagement tends to be </a:t>
            </a:r>
            <a:r>
              <a:rPr b="1" lang="en-GB" sz="1200">
                <a:solidFill>
                  <a:srgbClr val="202122"/>
                </a:solidFill>
              </a:rPr>
              <a:t>in person</a:t>
            </a:r>
            <a:r>
              <a:rPr lang="en-GB" sz="1200">
                <a:solidFill>
                  <a:srgbClr val="202122"/>
                </a:solidFill>
              </a:rPr>
              <a:t> or may result in further one-on-one training through email or tutoring sessions. </a:t>
            </a:r>
            <a:endParaRPr sz="1200">
              <a:solidFill>
                <a:srgbClr val="202122"/>
              </a:solidFill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55" name="Shape 1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Google Shape;156;g3cdbaf67792_0_225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57" name="Google Shape;157;g3cdbaf67792_0_225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Siobhan made me do this slide! This is because in </a:t>
            </a:r>
            <a:r>
              <a:rPr lang="en-GB">
                <a:solidFill>
                  <a:schemeClr val="dk1"/>
                </a:solidFill>
              </a:rPr>
              <a:t>addition to being a Wikipedian, I myself am also a subject matter expert. How I came into Wiki provides an </a:t>
            </a:r>
            <a:r>
              <a:rPr b="1" lang="en-GB">
                <a:solidFill>
                  <a:schemeClr val="dk1"/>
                </a:solidFill>
              </a:rPr>
              <a:t>example of successful engagment with a local subject matter expert.</a:t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b="1"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This year I will celebrate </a:t>
            </a:r>
            <a:r>
              <a:rPr b="1" lang="en-GB">
                <a:solidFill>
                  <a:schemeClr val="dk1"/>
                </a:solidFill>
              </a:rPr>
              <a:t>20 years</a:t>
            </a:r>
            <a:r>
              <a:rPr b="1" lang="en-GB">
                <a:solidFill>
                  <a:schemeClr val="dk1"/>
                </a:solidFill>
              </a:rPr>
              <a:t> as botanist</a:t>
            </a:r>
            <a:r>
              <a:rPr b="1" lang="en-GB">
                <a:solidFill>
                  <a:schemeClr val="dk1"/>
                </a:solidFill>
              </a:rPr>
              <a:t> </a:t>
            </a:r>
            <a:r>
              <a:rPr lang="en-GB">
                <a:solidFill>
                  <a:schemeClr val="dk1"/>
                </a:solidFill>
              </a:rPr>
              <a:t>at Te Papa, but it was only about </a:t>
            </a:r>
            <a:r>
              <a:rPr b="1" lang="en-GB">
                <a:solidFill>
                  <a:schemeClr val="dk1"/>
                </a:solidFill>
              </a:rPr>
              <a:t>4 years ago </a:t>
            </a:r>
            <a:r>
              <a:rPr lang="en-GB">
                <a:solidFill>
                  <a:schemeClr val="dk1"/>
                </a:solidFill>
              </a:rPr>
              <a:t>when I suddenly saw the</a:t>
            </a:r>
            <a:r>
              <a:rPr b="1" lang="en-GB">
                <a:solidFill>
                  <a:schemeClr val="dk1"/>
                </a:solidFill>
              </a:rPr>
              <a:t> huge </a:t>
            </a:r>
            <a:r>
              <a:rPr b="1" lang="en-GB">
                <a:solidFill>
                  <a:schemeClr val="dk1"/>
                </a:solidFill>
              </a:rPr>
              <a:t>potential</a:t>
            </a:r>
            <a:r>
              <a:rPr b="1" lang="en-GB">
                <a:solidFill>
                  <a:schemeClr val="dk1"/>
                </a:solidFill>
              </a:rPr>
              <a:t> of the Wikiverse as a very powerful platform for scientific research</a:t>
            </a:r>
            <a:r>
              <a:rPr lang="en-GB">
                <a:solidFill>
                  <a:schemeClr val="dk1"/>
                </a:solidFill>
              </a:rPr>
              <a:t>.</a:t>
            </a:r>
            <a:br>
              <a:rPr lang="en-GB">
                <a:solidFill>
                  <a:schemeClr val="dk1"/>
                </a:solidFill>
              </a:rPr>
            </a:b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When I got started in Wiki, </a:t>
            </a:r>
            <a:r>
              <a:rPr b="1" lang="en-GB">
                <a:solidFill>
                  <a:schemeClr val="dk1"/>
                </a:solidFill>
              </a:rPr>
              <a:t>Siobhan individually tutored me</a:t>
            </a:r>
            <a:r>
              <a:rPr lang="en-GB">
                <a:solidFill>
                  <a:schemeClr val="dk1"/>
                </a:solidFill>
              </a:rPr>
              <a:t>, often via email or Zoom, sometimes in person, in biodiversity editing. </a:t>
            </a:r>
            <a:r>
              <a:rPr b="1" lang="en-GB">
                <a:solidFill>
                  <a:schemeClr val="dk1"/>
                </a:solidFill>
              </a:rPr>
              <a:t>Within 6 months</a:t>
            </a:r>
            <a:r>
              <a:rPr lang="en-GB">
                <a:solidFill>
                  <a:schemeClr val="dk1"/>
                </a:solidFill>
              </a:rPr>
              <a:t> </a:t>
            </a:r>
            <a:r>
              <a:rPr lang="en-GB">
                <a:solidFill>
                  <a:schemeClr val="dk1"/>
                </a:solidFill>
              </a:rPr>
              <a:t>I was creating new Wikipedia pages for species and scientists in my area of expertise, and adding and linking up images and information in Commons and Wikidata. I could see that my contributions were having a</a:t>
            </a:r>
            <a:r>
              <a:rPr b="1" lang="en-GB">
                <a:solidFill>
                  <a:schemeClr val="dk1"/>
                </a:solidFill>
              </a:rPr>
              <a:t> positive impact both </a:t>
            </a:r>
            <a:r>
              <a:rPr b="1" lang="en-GB">
                <a:solidFill>
                  <a:schemeClr val="dk1"/>
                </a:solidFill>
              </a:rPr>
              <a:t>on Wiki and in the botanical and wiki communities</a:t>
            </a:r>
            <a:r>
              <a:rPr lang="en-GB">
                <a:solidFill>
                  <a:schemeClr val="dk1"/>
                </a:solidFill>
              </a:rPr>
              <a:t>. Siobhan and my collaboration then evolved into us using our experience to</a:t>
            </a:r>
            <a:r>
              <a:rPr lang="en-GB">
                <a:solidFill>
                  <a:schemeClr val="dk1"/>
                </a:solidFill>
              </a:rPr>
              <a:t> </a:t>
            </a:r>
            <a:r>
              <a:rPr b="1" lang="en-GB">
                <a:solidFill>
                  <a:schemeClr val="dk1"/>
                </a:solidFill>
              </a:rPr>
              <a:t>actively collaborate on Wiki outreach to train other subject experts, especially botanists</a:t>
            </a:r>
            <a:r>
              <a:rPr lang="en-GB">
                <a:solidFill>
                  <a:schemeClr val="dk1"/>
                </a:solidFill>
              </a:rPr>
              <a:t>.</a:t>
            </a:r>
            <a:r>
              <a:rPr lang="en-GB">
                <a:solidFill>
                  <a:schemeClr val="dk1"/>
                </a:solidFill>
              </a:rPr>
              <a:t> 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Although some of my Wiki editing is recognised at my workplace, Papa as “</a:t>
            </a:r>
            <a:r>
              <a:rPr b="1" lang="en-GB">
                <a:solidFill>
                  <a:schemeClr val="dk1"/>
                </a:solidFill>
              </a:rPr>
              <a:t>digital outreach</a:t>
            </a:r>
            <a:r>
              <a:rPr lang="en-GB">
                <a:solidFill>
                  <a:schemeClr val="dk1"/>
                </a:solidFill>
              </a:rPr>
              <a:t>”, the </a:t>
            </a:r>
            <a:r>
              <a:rPr lang="en-GB">
                <a:solidFill>
                  <a:schemeClr val="dk1"/>
                </a:solidFill>
              </a:rPr>
              <a:t>majority</a:t>
            </a:r>
            <a:r>
              <a:rPr lang="en-GB">
                <a:solidFill>
                  <a:schemeClr val="dk1"/>
                </a:solidFill>
              </a:rPr>
              <a:t> of my wiki editing and volunteering is done </a:t>
            </a:r>
            <a:r>
              <a:rPr b="1" lang="en-GB">
                <a:solidFill>
                  <a:schemeClr val="dk1"/>
                </a:solidFill>
              </a:rPr>
              <a:t>on my own time</a:t>
            </a:r>
            <a:r>
              <a:rPr lang="en-GB">
                <a:solidFill>
                  <a:schemeClr val="dk1"/>
                </a:solidFill>
              </a:rPr>
              <a:t>. I believe </a:t>
            </a:r>
            <a:r>
              <a:rPr b="1" lang="en-GB">
                <a:solidFill>
                  <a:schemeClr val="dk1"/>
                </a:solidFill>
              </a:rPr>
              <a:t>lack of time is the main impediment </a:t>
            </a:r>
            <a:r>
              <a:rPr lang="en-GB">
                <a:solidFill>
                  <a:schemeClr val="dk1"/>
                </a:solidFill>
              </a:rPr>
              <a:t>to subject matter experts getting more involved in Wiki.</a:t>
            </a:r>
            <a:endParaRPr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63" name="Shape 16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" name="Google Shape;164;g3cdbaf67792_0_237:notes"/>
          <p:cNvSpPr/>
          <p:nvPr>
            <p:ph idx="2" type="sldImg"/>
          </p:nvPr>
        </p:nvSpPr>
        <p:spPr>
          <a:xfrm>
            <a:off x="381300" y="685800"/>
            <a:ext cx="6096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165" name="Google Shape;165;g3cdbaf67792_0_237:notes"/>
          <p:cNvSpPr txBox="1"/>
          <p:nvPr>
            <p:ph idx="1" type="body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So, collaboration with individual subject experts at a local level often </a:t>
            </a:r>
            <a:r>
              <a:rPr b="1" lang="en-GB">
                <a:solidFill>
                  <a:schemeClr val="dk1"/>
                </a:solidFill>
              </a:rPr>
              <a:t>leads to engagement with their institutions and organisations</a:t>
            </a:r>
            <a:r>
              <a:rPr lang="en-GB">
                <a:solidFill>
                  <a:schemeClr val="dk1"/>
                </a:solidFill>
              </a:rPr>
              <a:t>, including these specific examples listed here.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Some of these involve the Wiki community and others happen organically within the institution, for example, a subject matter expert who is now trained in Wiki </a:t>
            </a:r>
            <a:r>
              <a:rPr lang="en-GB">
                <a:solidFill>
                  <a:schemeClr val="dk1"/>
                </a:solidFill>
              </a:rPr>
              <a:t>upskills their colleagues in Wiki editing, </a:t>
            </a:r>
            <a:r>
              <a:rPr b="1" lang="en-GB">
                <a:solidFill>
                  <a:schemeClr val="dk1"/>
                </a:solidFill>
              </a:rPr>
              <a:t>embedding it into the work practice</a:t>
            </a:r>
            <a:r>
              <a:rPr lang="en-GB">
                <a:solidFill>
                  <a:schemeClr val="dk1"/>
                </a:solidFill>
              </a:rPr>
              <a:t>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This leads to a</a:t>
            </a:r>
            <a:r>
              <a:rPr b="1" lang="en-GB">
                <a:solidFill>
                  <a:schemeClr val="dk1"/>
                </a:solidFill>
              </a:rPr>
              <a:t> symbiotic relationship</a:t>
            </a:r>
            <a:r>
              <a:rPr lang="en-GB">
                <a:solidFill>
                  <a:schemeClr val="dk1"/>
                </a:solidFill>
              </a:rPr>
              <a:t> between Wikipedians, who provide support and training, and subject matter experts and their institutions, who may see Wiki as being aligned with their values and strategy and can provide in-kind support to the wider Wiki community, such as venues and other resources.</a:t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>
                <a:solidFill>
                  <a:schemeClr val="dk1"/>
                </a:solidFill>
              </a:rPr>
              <a:t>Engaging with local institutions and staff can result in these relationships being a </a:t>
            </a:r>
            <a:r>
              <a:rPr b="1" lang="en-GB">
                <a:solidFill>
                  <a:schemeClr val="dk1"/>
                </a:solidFill>
              </a:rPr>
              <a:t>stepping stone to regional engagement</a:t>
            </a:r>
            <a:r>
              <a:rPr lang="en-GB">
                <a:solidFill>
                  <a:schemeClr val="dk1"/>
                </a:solidFill>
              </a:rPr>
              <a:t>.</a:t>
            </a:r>
            <a:r>
              <a:rPr lang="en-GB" sz="1800">
                <a:solidFill>
                  <a:schemeClr val="dk1"/>
                </a:solidFill>
              </a:rPr>
              <a:t> </a:t>
            </a:r>
            <a:endParaRPr sz="1800">
              <a:solidFill>
                <a:schemeClr val="dk1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2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11" name="Google Shape;11;p2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12" name="Google Shape;12;p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44" name="Shape 4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" name="Google Shape;45;p11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46" name="Google Shape;46;p11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7" name="Google Shape;47;p1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48" name="Shape 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Google Shape;49;p1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slide" type="title">
  <p:cSld name="TITLE">
    <p:spTree>
      <p:nvGrpSpPr>
        <p:cNvPr id="54" name="Shape 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Google Shape;55;p14"/>
          <p:cNvSpPr txBox="1"/>
          <p:nvPr>
            <p:ph type="ctrTitle"/>
          </p:nvPr>
        </p:nvSpPr>
        <p:spPr>
          <a:xfrm>
            <a:off x="311708" y="744575"/>
            <a:ext cx="8520600" cy="20526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1pPr>
            <a:lvl2pPr lvl="1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2pPr>
            <a:lvl3pPr lvl="2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3pPr>
            <a:lvl4pPr lvl="3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4pPr>
            <a:lvl5pPr lvl="4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5pPr>
            <a:lvl6pPr lvl="5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6pPr>
            <a:lvl7pPr lvl="6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7pPr>
            <a:lvl8pPr lvl="7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8pPr>
            <a:lvl9pPr lvl="8" algn="ctr">
              <a:spcBef>
                <a:spcPts val="0"/>
              </a:spcBef>
              <a:spcAft>
                <a:spcPts val="0"/>
              </a:spcAft>
              <a:buSzPts val="5200"/>
              <a:buNone/>
              <a:defRPr sz="5200"/>
            </a:lvl9pPr>
          </a:lstStyle>
          <a:p/>
        </p:txBody>
      </p:sp>
      <p:sp>
        <p:nvSpPr>
          <p:cNvPr id="56" name="Google Shape;56;p14"/>
          <p:cNvSpPr txBox="1"/>
          <p:nvPr>
            <p:ph idx="1" type="subTitle"/>
          </p:nvPr>
        </p:nvSpPr>
        <p:spPr>
          <a:xfrm>
            <a:off x="311700" y="2834125"/>
            <a:ext cx="8520600" cy="7926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800"/>
              <a:buNone/>
              <a:defRPr sz="2800"/>
            </a:lvl9pPr>
          </a:lstStyle>
          <a:p/>
        </p:txBody>
      </p:sp>
      <p:sp>
        <p:nvSpPr>
          <p:cNvPr id="57" name="Google Shape;57;p1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58" name="Shape 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Google Shape;59;p15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60" name="Google Shape;60;p1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61" name="Shape 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" name="Google Shape;62;p1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3" name="Google Shape;63;p16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64" name="Google Shape;64;p1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65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Google Shape;66;p17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67" name="Google Shape;67;p17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8" name="Google Shape;68;p17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69" name="Google Shape;69;p1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70" name="Shape 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Google Shape;71;p18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72" name="Google Shape;72;p1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73" name="Shape 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" name="Google Shape;74;p19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75" name="Google Shape;75;p19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76" name="Google Shape;76;p1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77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20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79" name="Google Shape;79;p2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80" name="Shape 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" name="Google Shape;81;p21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" name="Google Shape;82;p21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83" name="Google Shape;83;p21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84" name="Google Shape;84;p21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85" name="Google Shape;85;p2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header" type="secHead">
  <p:cSld name="SECTION_HEADER">
    <p:spTree>
      <p:nvGrpSpPr>
        <p:cNvPr id="13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 txBox="1"/>
          <p:nvPr>
            <p:ph type="title"/>
          </p:nvPr>
        </p:nvSpPr>
        <p:spPr>
          <a:xfrm>
            <a:off x="311700" y="2150850"/>
            <a:ext cx="8520600" cy="841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1pPr>
            <a:lvl2pPr lvl="1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2pPr>
            <a:lvl3pPr lvl="2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3pPr>
            <a:lvl4pPr lvl="3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4pPr>
            <a:lvl5pPr lvl="4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5pPr>
            <a:lvl6pPr lvl="5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6pPr>
            <a:lvl7pPr lvl="6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7pPr>
            <a:lvl8pPr lvl="7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8pPr>
            <a:lvl9pPr lvl="8" algn="ctr">
              <a:spcBef>
                <a:spcPts val="0"/>
              </a:spcBef>
              <a:spcAft>
                <a:spcPts val="0"/>
              </a:spcAft>
              <a:buSzPts val="3600"/>
              <a:buNone/>
              <a:defRPr sz="3600"/>
            </a:lvl9pPr>
          </a:lstStyle>
          <a:p/>
        </p:txBody>
      </p:sp>
      <p:sp>
        <p:nvSpPr>
          <p:cNvPr id="15" name="Google Shape;15;p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86" name="Shape 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" name="Google Shape;87;p22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88" name="Google Shape;88;p22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ig number">
  <p:cSld name="BIG_NUMBER">
    <p:spTree>
      <p:nvGrpSpPr>
        <p:cNvPr id="89" name="Shape 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Google Shape;90;p23"/>
          <p:cNvSpPr txBox="1"/>
          <p:nvPr>
            <p:ph hasCustomPrompt="1" type="title"/>
          </p:nvPr>
        </p:nvSpPr>
        <p:spPr>
          <a:xfrm>
            <a:off x="311700" y="1106125"/>
            <a:ext cx="8520600" cy="19635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1pPr>
            <a:lvl2pPr lvl="1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2pPr>
            <a:lvl3pPr lvl="2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3pPr>
            <a:lvl4pPr lvl="3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4pPr>
            <a:lvl5pPr lvl="4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5pPr>
            <a:lvl6pPr lvl="5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6pPr>
            <a:lvl7pPr lvl="6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7pPr>
            <a:lvl8pPr lvl="7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8pPr>
            <a:lvl9pPr lvl="8" algn="ctr">
              <a:spcBef>
                <a:spcPts val="0"/>
              </a:spcBef>
              <a:spcAft>
                <a:spcPts val="0"/>
              </a:spcAft>
              <a:buSzPts val="12000"/>
              <a:buNone/>
              <a:defRPr sz="12000"/>
            </a:lvl9pPr>
          </a:lstStyle>
          <a:p>
            <a:r>
              <a:t>xx%</a:t>
            </a:r>
          </a:p>
        </p:txBody>
      </p:sp>
      <p:sp>
        <p:nvSpPr>
          <p:cNvPr id="91" name="Google Shape;91;p23"/>
          <p:cNvSpPr txBox="1"/>
          <p:nvPr>
            <p:ph idx="1" type="body"/>
          </p:nvPr>
        </p:nvSpPr>
        <p:spPr>
          <a:xfrm>
            <a:off x="311700" y="3152225"/>
            <a:ext cx="8520600" cy="13008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 algn="ctr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 algn="ctr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 algn="ctr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 algn="ctr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92" name="Google Shape;92;p2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blank">
  <p:cSld name="BLANK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2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body" type="tx">
  <p:cSld name="TITLE_AND_BODY">
    <p:spTree>
      <p:nvGrpSpPr>
        <p:cNvPr id="16" name="Shape 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Google Shape;17;p4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18" name="Google Shape;18;p4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19" name="Google Shape;19;p4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and two columns" type="twoColTx">
  <p:cSld name="TITLE_AND_TWO_COLUMNS">
    <p:spTree>
      <p:nvGrpSpPr>
        <p:cNvPr id="20" name="Shape 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Google Shape;21;p5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2" name="Google Shape;22;p5"/>
          <p:cNvSpPr txBox="1"/>
          <p:nvPr>
            <p:ph idx="1" type="body"/>
          </p:nvPr>
        </p:nvSpPr>
        <p:spPr>
          <a:xfrm>
            <a:off x="3117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3" name="Google Shape;23;p5"/>
          <p:cNvSpPr txBox="1"/>
          <p:nvPr>
            <p:ph idx="2" type="body"/>
          </p:nvPr>
        </p:nvSpPr>
        <p:spPr>
          <a:xfrm>
            <a:off x="4832400" y="1152475"/>
            <a:ext cx="3999900" cy="3416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17500" lvl="0" marL="4572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4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24" name="Google Shape;24;p5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itle only" type="titleOnly">
  <p:cSld name="TITLE_ONLY">
    <p:spTree>
      <p:nvGrpSpPr>
        <p:cNvPr id="25" name="Shape 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Google Shape;26;p6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800"/>
              <a:buNone/>
              <a:defRPr/>
            </a:lvl9pPr>
          </a:lstStyle>
          <a:p/>
        </p:txBody>
      </p:sp>
      <p:sp>
        <p:nvSpPr>
          <p:cNvPr id="27" name="Google Shape;27;p6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ne column text">
  <p:cSld name="ONE_COLUMN_TEXT">
    <p:spTree>
      <p:nvGrpSpPr>
        <p:cNvPr id="28" name="Shape 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Google Shape;29;p7"/>
          <p:cNvSpPr txBox="1"/>
          <p:nvPr>
            <p:ph type="title"/>
          </p:nvPr>
        </p:nvSpPr>
        <p:spPr>
          <a:xfrm>
            <a:off x="311700" y="555600"/>
            <a:ext cx="2808000" cy="7557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 sz="2400"/>
            </a:lvl9pPr>
          </a:lstStyle>
          <a:p/>
        </p:txBody>
      </p:sp>
      <p:sp>
        <p:nvSpPr>
          <p:cNvPr id="30" name="Google Shape;30;p7"/>
          <p:cNvSpPr txBox="1"/>
          <p:nvPr>
            <p:ph idx="1" type="body"/>
          </p:nvPr>
        </p:nvSpPr>
        <p:spPr>
          <a:xfrm>
            <a:off x="311700" y="1389600"/>
            <a:ext cx="2808000" cy="31794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indent="-304800" lvl="0" marL="4572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1pPr>
            <a:lvl2pPr indent="-304800" lvl="1" marL="9144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2pPr>
            <a:lvl3pPr indent="-304800" lvl="2" marL="13716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3pPr>
            <a:lvl4pPr indent="-304800" lvl="3" marL="18288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4pPr>
            <a:lvl5pPr indent="-304800" lvl="4" marL="22860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5pPr>
            <a:lvl6pPr indent="-304800" lvl="5" marL="27432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6pPr>
            <a:lvl7pPr indent="-304800" lvl="6" marL="3200400">
              <a:spcBef>
                <a:spcPts val="0"/>
              </a:spcBef>
              <a:spcAft>
                <a:spcPts val="0"/>
              </a:spcAft>
              <a:buSzPts val="1200"/>
              <a:buChar char="●"/>
              <a:defRPr sz="1200"/>
            </a:lvl7pPr>
            <a:lvl8pPr indent="-304800" lvl="7" marL="3657600">
              <a:spcBef>
                <a:spcPts val="0"/>
              </a:spcBef>
              <a:spcAft>
                <a:spcPts val="0"/>
              </a:spcAft>
              <a:buSzPts val="1200"/>
              <a:buChar char="○"/>
              <a:defRPr sz="1200"/>
            </a:lvl8pPr>
            <a:lvl9pPr indent="-304800" lvl="8" marL="4114800">
              <a:spcBef>
                <a:spcPts val="0"/>
              </a:spcBef>
              <a:spcAft>
                <a:spcPts val="0"/>
              </a:spcAft>
              <a:buSzPts val="1200"/>
              <a:buChar char="■"/>
              <a:defRPr sz="1200"/>
            </a:lvl9pPr>
          </a:lstStyle>
          <a:p/>
        </p:txBody>
      </p:sp>
      <p:sp>
        <p:nvSpPr>
          <p:cNvPr id="31" name="Google Shape;31;p7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Main point">
  <p:cSld name="MAIN_POINT">
    <p:spTree>
      <p:nvGrpSpPr>
        <p:cNvPr id="32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8"/>
          <p:cNvSpPr txBox="1"/>
          <p:nvPr>
            <p:ph type="title"/>
          </p:nvPr>
        </p:nvSpPr>
        <p:spPr>
          <a:xfrm>
            <a:off x="490250" y="450150"/>
            <a:ext cx="6367800" cy="40908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1pPr>
            <a:lvl2pPr lvl="1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2pPr>
            <a:lvl3pPr lvl="2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3pPr>
            <a:lvl4pPr lvl="3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4pPr>
            <a:lvl5pPr lvl="4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5pPr>
            <a:lvl6pPr lvl="5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6pPr>
            <a:lvl7pPr lvl="6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7pPr>
            <a:lvl8pPr lvl="7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8pPr>
            <a:lvl9pPr lvl="8">
              <a:spcBef>
                <a:spcPts val="0"/>
              </a:spcBef>
              <a:spcAft>
                <a:spcPts val="0"/>
              </a:spcAft>
              <a:buSzPts val="4800"/>
              <a:buNone/>
              <a:defRPr sz="4800"/>
            </a:lvl9pPr>
          </a:lstStyle>
          <a:p/>
        </p:txBody>
      </p:sp>
      <p:sp>
        <p:nvSpPr>
          <p:cNvPr id="34" name="Google Shape;34;p8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ection title and description">
  <p:cSld name="SECTION_TITLE_AND_DESCRIPTION">
    <p:spTree>
      <p:nvGrpSpPr>
        <p:cNvPr id="35" name="Shape 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Google Shape;36;p9"/>
          <p:cNvSpPr/>
          <p:nvPr/>
        </p:nvSpPr>
        <p:spPr>
          <a:xfrm>
            <a:off x="4572000" y="-125"/>
            <a:ext cx="4572000" cy="5143500"/>
          </a:xfrm>
          <a:prstGeom prst="rect">
            <a:avLst/>
          </a:prstGeom>
          <a:solidFill>
            <a:schemeClr val="lt2"/>
          </a:solidFill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37" name="Google Shape;37;p9"/>
          <p:cNvSpPr txBox="1"/>
          <p:nvPr>
            <p:ph type="title"/>
          </p:nvPr>
        </p:nvSpPr>
        <p:spPr>
          <a:xfrm>
            <a:off x="265500" y="1233175"/>
            <a:ext cx="4045200" cy="1482300"/>
          </a:xfrm>
          <a:prstGeom prst="rect">
            <a:avLst/>
          </a:prstGeom>
        </p:spPr>
        <p:txBody>
          <a:bodyPr anchorCtr="0" anchor="b" bIns="91425" lIns="91425" spcFirstLastPara="1" rIns="91425" wrap="square" tIns="91425">
            <a:normAutofit/>
          </a:bodyPr>
          <a:lstStyle>
            <a:lvl1pPr lvl="0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1pPr>
            <a:lvl2pPr lvl="1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2pPr>
            <a:lvl3pPr lvl="2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3pPr>
            <a:lvl4pPr lvl="3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4pPr>
            <a:lvl5pPr lvl="4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5pPr>
            <a:lvl6pPr lvl="5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6pPr>
            <a:lvl7pPr lvl="6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7pPr>
            <a:lvl8pPr lvl="7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8pPr>
            <a:lvl9pPr lvl="8" algn="ctr">
              <a:spcBef>
                <a:spcPts val="0"/>
              </a:spcBef>
              <a:spcAft>
                <a:spcPts val="0"/>
              </a:spcAft>
              <a:buSzPts val="4200"/>
              <a:buNone/>
              <a:defRPr sz="4200"/>
            </a:lvl9pPr>
          </a:lstStyle>
          <a:p/>
        </p:txBody>
      </p:sp>
      <p:sp>
        <p:nvSpPr>
          <p:cNvPr id="38" name="Google Shape;38;p9"/>
          <p:cNvSpPr txBox="1"/>
          <p:nvPr>
            <p:ph idx="1" type="subTitle"/>
          </p:nvPr>
        </p:nvSpPr>
        <p:spPr>
          <a:xfrm>
            <a:off x="265500" y="2803075"/>
            <a:ext cx="4045200" cy="1235100"/>
          </a:xfrm>
          <a:prstGeom prst="rect">
            <a:avLst/>
          </a:prstGeom>
        </p:spPr>
        <p:txBody>
          <a:bodyPr anchorCtr="0" anchor="t" bIns="91425" lIns="91425" spcFirstLastPara="1" rIns="91425" wrap="square" tIns="91425">
            <a:normAutofit/>
          </a:bodyPr>
          <a:lstStyle>
            <a:lvl1pPr lv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1pPr>
            <a:lvl2pPr lvl="1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2pPr>
            <a:lvl3pPr lvl="2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3pPr>
            <a:lvl4pPr lvl="3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4pPr>
            <a:lvl5pPr lvl="4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5pPr>
            <a:lvl6pPr lvl="5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6pPr>
            <a:lvl7pPr lvl="6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7pPr>
            <a:lvl8pPr lvl="7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8pPr>
            <a:lvl9pPr lvl="8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100"/>
              <a:buNone/>
              <a:defRPr sz="2100"/>
            </a:lvl9pPr>
          </a:lstStyle>
          <a:p/>
        </p:txBody>
      </p:sp>
      <p:sp>
        <p:nvSpPr>
          <p:cNvPr id="39" name="Google Shape;39;p9"/>
          <p:cNvSpPr txBox="1"/>
          <p:nvPr>
            <p:ph idx="2" type="body"/>
          </p:nvPr>
        </p:nvSpPr>
        <p:spPr>
          <a:xfrm>
            <a:off x="4939500" y="724075"/>
            <a:ext cx="3837000" cy="369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342900" lvl="0" marL="457200">
              <a:spcBef>
                <a:spcPts val="0"/>
              </a:spcBef>
              <a:spcAft>
                <a:spcPts val="0"/>
              </a:spcAft>
              <a:buSzPts val="1800"/>
              <a:buChar char="●"/>
              <a:defRPr/>
            </a:lvl1pPr>
            <a:lvl2pPr indent="-317500" lvl="1" marL="9144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2pPr>
            <a:lvl3pPr indent="-317500" lvl="2" marL="13716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3pPr>
            <a:lvl4pPr indent="-317500" lvl="3" marL="18288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4pPr>
            <a:lvl5pPr indent="-317500" lvl="4" marL="22860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5pPr>
            <a:lvl6pPr indent="-317500" lvl="5" marL="27432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6pPr>
            <a:lvl7pPr indent="-317500" lvl="6" marL="3200400">
              <a:spcBef>
                <a:spcPts val="0"/>
              </a:spcBef>
              <a:spcAft>
                <a:spcPts val="0"/>
              </a:spcAft>
              <a:buSzPts val="1400"/>
              <a:buChar char="●"/>
              <a:defRPr/>
            </a:lvl7pPr>
            <a:lvl8pPr indent="-317500" lvl="7" marL="3657600">
              <a:spcBef>
                <a:spcPts val="0"/>
              </a:spcBef>
              <a:spcAft>
                <a:spcPts val="0"/>
              </a:spcAft>
              <a:buSzPts val="1400"/>
              <a:buChar char="○"/>
              <a:defRPr/>
            </a:lvl8pPr>
            <a:lvl9pPr indent="-317500" lvl="8" marL="4114800">
              <a:spcBef>
                <a:spcPts val="0"/>
              </a:spcBef>
              <a:spcAft>
                <a:spcPts val="0"/>
              </a:spcAft>
              <a:buSzPts val="1400"/>
              <a:buChar char="■"/>
              <a:defRPr/>
            </a:lvl9pPr>
          </a:lstStyle>
          <a:p/>
        </p:txBody>
      </p:sp>
      <p:sp>
        <p:nvSpPr>
          <p:cNvPr id="40" name="Google Shape;40;p9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Caption">
  <p:cSld name="CAPTION_ONLY">
    <p:spTree>
      <p:nvGrpSpPr>
        <p:cNvPr id="41" name="Shape 4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Google Shape;42;p10"/>
          <p:cNvSpPr txBox="1"/>
          <p:nvPr>
            <p:ph idx="1" type="body"/>
          </p:nvPr>
        </p:nvSpPr>
        <p:spPr>
          <a:xfrm>
            <a:off x="311700" y="4230575"/>
            <a:ext cx="5998800" cy="6051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indent="-228600" lvl="0" marL="45720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800"/>
              <a:buNone/>
              <a:defRPr/>
            </a:lvl1pPr>
          </a:lstStyle>
          <a:p/>
        </p:txBody>
      </p:sp>
      <p:sp>
        <p:nvSpPr>
          <p:cNvPr id="43" name="Google Shape;43;p10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</p:spPr>
        <p:txBody>
          <a:bodyPr anchorCtr="0" anchor="ctr" bIns="91425" lIns="91425" spcFirstLastPara="1" rIns="91425" wrap="square" tIns="91425">
            <a:norm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2" Type="http://schemas.openxmlformats.org/officeDocument/2006/relationships/theme" Target="../theme/theme3.xml"/><Relationship Id="rId9" Type="http://schemas.openxmlformats.org/officeDocument/2006/relationships/slideLayout" Target="../slideLayouts/slideLayout9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/Relationships>
</file>

<file path=ppt/slideMasters/_rels/slideMaster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slideLayout" Target="../slideLayouts/slideLayout13.xml"/><Relationship Id="rId3" Type="http://schemas.openxmlformats.org/officeDocument/2006/relationships/slideLayout" Target="../slideLayouts/slideLayout14.xml"/><Relationship Id="rId4" Type="http://schemas.openxmlformats.org/officeDocument/2006/relationships/slideLayout" Target="../slideLayouts/slideLayout15.xml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2" Type="http://schemas.openxmlformats.org/officeDocument/2006/relationships/theme" Target="../theme/theme1.xml"/><Relationship Id="rId9" Type="http://schemas.openxmlformats.org/officeDocument/2006/relationships/slideLayout" Target="../slideLayouts/slideLayout20.xml"/><Relationship Id="rId5" Type="http://schemas.openxmlformats.org/officeDocument/2006/relationships/slideLayout" Target="../slideLayouts/slideLayout16.xml"/><Relationship Id="rId6" Type="http://schemas.openxmlformats.org/officeDocument/2006/relationships/slideLayout" Target="../slideLayouts/slideLayout17.xml"/><Relationship Id="rId7" Type="http://schemas.openxmlformats.org/officeDocument/2006/relationships/slideLayout" Target="../slideLayouts/slideLayout18.xml"/><Relationship Id="rId8" Type="http://schemas.openxmlformats.org/officeDocument/2006/relationships/slideLayout" Target="../slideLayouts/slideLayout19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solidFill>
          <a:schemeClr val="lt1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7" name="Google Shape;7;p1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8" name="Google Shape;8;p1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8" r:id="rId1"/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 name="simple-light-2">
    <p:bg>
      <p:bgPr>
        <a:gradFill>
          <a:gsLst>
            <a:gs pos="0">
              <a:srgbClr val="F5F7FC"/>
            </a:gs>
            <a:gs pos="95000">
              <a:srgbClr val="A9BEE4"/>
            </a:gs>
            <a:gs pos="100000">
              <a:srgbClr val="A9BEE4"/>
            </a:gs>
          </a:gsLst>
          <a:lin ang="5400012" scaled="0"/>
        </a:gradFill>
      </p:bgPr>
    </p:bg>
    <p:spTree>
      <p:nvGrpSpPr>
        <p:cNvPr id="50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" name="Google Shape;51;p13"/>
          <p:cNvSpPr txBox="1"/>
          <p:nvPr>
            <p:ph type="title"/>
          </p:nvPr>
        </p:nvSpPr>
        <p:spPr>
          <a:xfrm>
            <a:off x="311700" y="445025"/>
            <a:ext cx="8520600" cy="57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lvl="0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800"/>
              <a:buNone/>
              <a:defRPr sz="2800">
                <a:solidFill>
                  <a:schemeClr val="dk1"/>
                </a:solidFill>
              </a:defRPr>
            </a:lvl9pPr>
          </a:lstStyle>
          <a:p/>
        </p:txBody>
      </p:sp>
      <p:sp>
        <p:nvSpPr>
          <p:cNvPr id="52" name="Google Shape;52;p13"/>
          <p:cNvSpPr txBox="1"/>
          <p:nvPr>
            <p:ph idx="1" type="body"/>
          </p:nvPr>
        </p:nvSpPr>
        <p:spPr>
          <a:xfrm>
            <a:off x="311700" y="1152475"/>
            <a:ext cx="8520600" cy="3416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rmAutofit/>
          </a:bodyPr>
          <a:lstStyle>
            <a:lvl1pPr indent="-342900" lvl="0" marL="457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Char char="●"/>
              <a:defRPr sz="1800">
                <a:solidFill>
                  <a:schemeClr val="dk2"/>
                </a:solidFill>
              </a:defRPr>
            </a:lvl1pPr>
            <a:lvl2pPr indent="-317500" lvl="1" marL="914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2pPr>
            <a:lvl3pPr indent="-317500" lvl="2" marL="1371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3pPr>
            <a:lvl4pPr indent="-317500" lvl="3" marL="1828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4pPr>
            <a:lvl5pPr indent="-317500" lvl="4" marL="22860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5pPr>
            <a:lvl6pPr indent="-317500" lvl="5" marL="27432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6pPr>
            <a:lvl7pPr indent="-317500" lvl="6" marL="32004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●"/>
              <a:defRPr>
                <a:solidFill>
                  <a:schemeClr val="dk2"/>
                </a:solidFill>
              </a:defRPr>
            </a:lvl7pPr>
            <a:lvl8pPr indent="-317500" lvl="7" marL="36576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○"/>
              <a:defRPr>
                <a:solidFill>
                  <a:schemeClr val="dk2"/>
                </a:solidFill>
              </a:defRPr>
            </a:lvl8pPr>
            <a:lvl9pPr indent="-317500" lvl="8" marL="41148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400"/>
              <a:buChar char="■"/>
              <a:defRPr>
                <a:solidFill>
                  <a:schemeClr val="dk2"/>
                </a:solidFill>
              </a:defRPr>
            </a:lvl9pPr>
          </a:lstStyle>
          <a:p/>
        </p:txBody>
      </p:sp>
      <p:sp>
        <p:nvSpPr>
          <p:cNvPr id="53" name="Google Shape;53;p13"/>
          <p:cNvSpPr txBox="1"/>
          <p:nvPr>
            <p:ph idx="12" type="sldNum"/>
          </p:nvPr>
        </p:nvSpPr>
        <p:spPr>
          <a:xfrm>
            <a:off x="8472458" y="4663217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rmAutofit/>
          </a:bodyPr>
          <a:lstStyle>
            <a:lvl1pPr lvl="0" algn="r">
              <a:buNone/>
              <a:defRPr sz="1000">
                <a:solidFill>
                  <a:schemeClr val="dk2"/>
                </a:solidFill>
              </a:defRPr>
            </a:lvl1pPr>
            <a:lvl2pPr lvl="1" algn="r">
              <a:buNone/>
              <a:defRPr sz="1000">
                <a:solidFill>
                  <a:schemeClr val="dk2"/>
                </a:solidFill>
              </a:defRPr>
            </a:lvl2pPr>
            <a:lvl3pPr lvl="2" algn="r">
              <a:buNone/>
              <a:defRPr sz="1000">
                <a:solidFill>
                  <a:schemeClr val="dk2"/>
                </a:solidFill>
              </a:defRPr>
            </a:lvl3pPr>
            <a:lvl4pPr lvl="3" algn="r">
              <a:buNone/>
              <a:defRPr sz="1000">
                <a:solidFill>
                  <a:schemeClr val="dk2"/>
                </a:solidFill>
              </a:defRPr>
            </a:lvl4pPr>
            <a:lvl5pPr lvl="4" algn="r">
              <a:buNone/>
              <a:defRPr sz="1000">
                <a:solidFill>
                  <a:schemeClr val="dk2"/>
                </a:solidFill>
              </a:defRPr>
            </a:lvl5pPr>
            <a:lvl6pPr lvl="5" algn="r">
              <a:buNone/>
              <a:defRPr sz="1000">
                <a:solidFill>
                  <a:schemeClr val="dk2"/>
                </a:solidFill>
              </a:defRPr>
            </a:lvl6pPr>
            <a:lvl7pPr lvl="6" algn="r">
              <a:buNone/>
              <a:defRPr sz="1000">
                <a:solidFill>
                  <a:schemeClr val="dk2"/>
                </a:solidFill>
              </a:defRPr>
            </a:lvl7pPr>
            <a:lvl8pPr lvl="7" algn="r">
              <a:buNone/>
              <a:defRPr sz="1000">
                <a:solidFill>
                  <a:schemeClr val="dk2"/>
                </a:solidFill>
              </a:defRPr>
            </a:lvl8pPr>
            <a:lvl9pPr lvl="8" algn="r">
              <a:buNone/>
              <a:defRPr sz="1000">
                <a:solidFill>
                  <a:schemeClr val="dk2"/>
                </a:solidFill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GB"/>
              <a:t>‹#›</a:t>
            </a:fld>
            <a:endParaRPr/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59" r:id="rId1"/>
    <p:sldLayoutId id="2147483660" r:id="rId2"/>
    <p:sldLayoutId id="2147483661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3.gif"/><Relationship Id="rId4" Type="http://schemas.openxmlformats.org/officeDocument/2006/relationships/hyperlink" Target="https://commons.wikimedia.org/wiki/File:Basil_growing_time_lapse.gif" TargetMode="External"/><Relationship Id="rId11" Type="http://schemas.openxmlformats.org/officeDocument/2006/relationships/hyperlink" Target="https://en.wikipedia.org/wiki/User:Ambrosia10" TargetMode="External"/><Relationship Id="rId10" Type="http://schemas.openxmlformats.org/officeDocument/2006/relationships/hyperlink" Target="mailto:siobhan_leachman@yahoo.co.nz" TargetMode="External"/><Relationship Id="rId12" Type="http://schemas.openxmlformats.org/officeDocument/2006/relationships/image" Target="../media/image2.png"/><Relationship Id="rId9" Type="http://schemas.openxmlformats.org/officeDocument/2006/relationships/hyperlink" Target="https://orcid.org/0000-0002-5398-7721" TargetMode="External"/><Relationship Id="rId5" Type="http://schemas.openxmlformats.org/officeDocument/2006/relationships/hyperlink" Target="https://creativecommons.org/licenses/by-sa/4.0" TargetMode="External"/><Relationship Id="rId6" Type="http://schemas.openxmlformats.org/officeDocument/2006/relationships/hyperlink" Target="https://orcid.org/0000-0002-2433-9071" TargetMode="External"/><Relationship Id="rId7" Type="http://schemas.openxmlformats.org/officeDocument/2006/relationships/hyperlink" Target="mailto:HeidiM@tepapa.govt.nz" TargetMode="External"/><Relationship Id="rId8" Type="http://schemas.openxmlformats.org/officeDocument/2006/relationships/hyperlink" Target="https://en.wikipedia.org/wiki/User:Stitchbird2" TargetMode="External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0.xml"/><Relationship Id="rId3" Type="http://schemas.openxmlformats.org/officeDocument/2006/relationships/hyperlink" Target="https://commons.wikimedia.org/wiki/File:New_Zealand_Species_Editathon_2025_09.jpg" TargetMode="External"/><Relationship Id="rId4" Type="http://schemas.openxmlformats.org/officeDocument/2006/relationships/hyperlink" Target="https://creativecommons.org/licenses/by-sa/4.0/deed.en" TargetMode="External"/><Relationship Id="rId5" Type="http://schemas.openxmlformats.org/officeDocument/2006/relationships/image" Target="../media/image18.jp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1.xml"/><Relationship Id="rId3" Type="http://schemas.openxmlformats.org/officeDocument/2006/relationships/hyperlink" Target="https://commons.wikimedia.org/wiki/File:Balancing_on_great_white_balls.jpg" TargetMode="External"/><Relationship Id="rId4" Type="http://schemas.openxmlformats.org/officeDocument/2006/relationships/hyperlink" Target="https://creativecommons.org/licenses/by/2.0" TargetMode="External"/><Relationship Id="rId5" Type="http://schemas.openxmlformats.org/officeDocument/2006/relationships/image" Target="../media/image5.jp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2.xml"/><Relationship Id="rId3" Type="http://schemas.openxmlformats.org/officeDocument/2006/relationships/hyperlink" Target="https://commons.wikimedia.org/wiki/File:2010_Loder_Cup_Presentation_024.jpg" TargetMode="External"/><Relationship Id="rId4" Type="http://schemas.openxmlformats.org/officeDocument/2006/relationships/hyperlink" Target="https://creativecommons.org/licenses/by/3.0" TargetMode="External"/><Relationship Id="rId5" Type="http://schemas.openxmlformats.org/officeDocument/2006/relationships/image" Target="../media/image17.jp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.png"/><Relationship Id="rId4" Type="http://schemas.openxmlformats.org/officeDocument/2006/relationships/hyperlink" Target="https://commons.wikimedia.org/wiki/File:Globe_aus.png" TargetMode="External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12.jpg"/><Relationship Id="rId4" Type="http://schemas.openxmlformats.org/officeDocument/2006/relationships/hyperlink" Target="https://commons.wikimedia.org/wiki/File:Participants_of_the_ASBS_2025_Conference_Wiki_for_Botanist_Workshop_with_Heidi_and_Siobhan.jpg" TargetMode="External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5.xml"/><Relationship Id="rId3" Type="http://schemas.openxmlformats.org/officeDocument/2006/relationships/hyperlink" Target="https://commons.wikimedia.org/wiki/File:Balancing_on_great_white_balls.jpg" TargetMode="External"/><Relationship Id="rId4" Type="http://schemas.openxmlformats.org/officeDocument/2006/relationships/hyperlink" Target="https://creativecommons.org/licenses/by/2.0" TargetMode="External"/><Relationship Id="rId5" Type="http://schemas.openxmlformats.org/officeDocument/2006/relationships/image" Target="../media/image5.jp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6.xml"/><Relationship Id="rId3" Type="http://schemas.openxmlformats.org/officeDocument/2006/relationships/hyperlink" Target="https://commons.wikimedia.org/wiki/File:2010_Loder_Cup_Presentation_024.jpg" TargetMode="External"/><Relationship Id="rId4" Type="http://schemas.openxmlformats.org/officeDocument/2006/relationships/hyperlink" Target="https://creativecommons.org/licenses/by/3.0" TargetMode="External"/><Relationship Id="rId5" Type="http://schemas.openxmlformats.org/officeDocument/2006/relationships/image" Target="../media/image17.jp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11.jpg"/><Relationship Id="rId4" Type="http://schemas.openxmlformats.org/officeDocument/2006/relationships/hyperlink" Target="https://commons.wikimedia.org/wiki/File:Nomenclature_Section_XX_IBC_Madrid_CSIC_July_2024_head_table_close.jpg" TargetMode="External"/><Relationship Id="rId5" Type="http://schemas.openxmlformats.org/officeDocument/2006/relationships/hyperlink" Target="https://creativecommons.org/licenses/by/4.0" TargetMode="External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8.xml"/><Relationship Id="rId3" Type="http://schemas.openxmlformats.org/officeDocument/2006/relationships/hyperlink" Target="https://commons.wikimedia.org/wiki/File:Balancing_on_great_white_balls.jpg" TargetMode="External"/><Relationship Id="rId4" Type="http://schemas.openxmlformats.org/officeDocument/2006/relationships/hyperlink" Target="https://creativecommons.org/licenses/by/2.0" TargetMode="External"/><Relationship Id="rId5" Type="http://schemas.openxmlformats.org/officeDocument/2006/relationships/image" Target="../media/image5.jp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17.jpg"/><Relationship Id="rId4" Type="http://schemas.openxmlformats.org/officeDocument/2006/relationships/hyperlink" Target="https://commons.wikimedia.org/wiki/File:2010_Loder_Cup_Presentation_024.jpg" TargetMode="External"/><Relationship Id="rId5" Type="http://schemas.openxmlformats.org/officeDocument/2006/relationships/hyperlink" Target="https://creativecommons.org/licenses/by/3.0" TargetMode="External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.xml"/><Relationship Id="rId3" Type="http://schemas.openxmlformats.org/officeDocument/2006/relationships/hyperlink" Target="https://commons.wikimedia.org/wiki/File:Hand_drawing_boxes_-_garalt_-_fixed.jpg" TargetMode="External"/><Relationship Id="rId4" Type="http://schemas.openxmlformats.org/officeDocument/2006/relationships/hyperlink" Target="https://creativecommons.org/publicdomain/zero/1.0/deed.en" TargetMode="External"/><Relationship Id="rId5" Type="http://schemas.openxmlformats.org/officeDocument/2006/relationships/image" Target="../media/image13.jp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0.xml"/><Relationship Id="rId3" Type="http://schemas.openxmlformats.org/officeDocument/2006/relationships/hyperlink" Target="https://commons.wikimedia.org/wiki/File:%E4%BD%8E%E7%94%A8%E9%87%8F%E5%9C%A7%E7%B8%AE%EF%BC%BFsenmen_washing_8jo_WATANABEhachijo.gif" TargetMode="External"/><Relationship Id="rId4" Type="http://schemas.openxmlformats.org/officeDocument/2006/relationships/hyperlink" Target="https://creativecommons.org/licenses/by-sa/4.0" TargetMode="External"/><Relationship Id="rId5" Type="http://schemas.openxmlformats.org/officeDocument/2006/relationships/image" Target="../media/image10.gif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1.xml"/><Relationship Id="rId3" Type="http://schemas.openxmlformats.org/officeDocument/2006/relationships/hyperlink" Target="https://commons.wikimedia.org/wiki/File:Ethel_Wright%27s_illustration_for_Success_magazine_(June,_1902).webp" TargetMode="External"/><Relationship Id="rId4" Type="http://schemas.openxmlformats.org/officeDocument/2006/relationships/image" Target="../media/image4.jpg"/></Relationships>
</file>

<file path=ppt/slides/_rels/slide22.xml.rels><?xml version="1.0" encoding="UTF-8" standalone="yes"?><Relationships xmlns="http://schemas.openxmlformats.org/package/2006/relationships"><Relationship Id="rId11" Type="http://schemas.openxmlformats.org/officeDocument/2006/relationships/hyperlink" Target="https://diff.wikimedia.org/2026/02/11/wiki-for-botanists-why-thematic-engagement-matters/" TargetMode="External"/><Relationship Id="rId10" Type="http://schemas.openxmlformats.org/officeDocument/2006/relationships/hyperlink" Target="https://zenodo.org/communities/ibcwikidata/records" TargetMode="External"/><Relationship Id="rId13" Type="http://schemas.openxmlformats.org/officeDocument/2006/relationships/hyperlink" Target="https://doi.org/10.1093/aob/mcaf062" TargetMode="External"/><Relationship Id="rId12" Type="http://schemas.openxmlformats.org/officeDocument/2006/relationships/hyperlink" Target="https://en.wikipedia.org/wiki/Wikipedia:Meetup/Wellington/NZ_Species_Editathon_17_October_2026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2.xml"/><Relationship Id="rId3" Type="http://schemas.openxmlformats.org/officeDocument/2006/relationships/hyperlink" Target="https://en.wikipedia.org/wiki/Wikipedia:Meetup/Wellington/2024_NZ_Species_Edit-a-thon" TargetMode="External"/><Relationship Id="rId4" Type="http://schemas.openxmlformats.org/officeDocument/2006/relationships/hyperlink" Target="https://en.wikipedia.org/wiki/Wikipedia:Meetup/Wellington/NZ_Species_editathon_9_August_2025" TargetMode="External"/><Relationship Id="rId9" Type="http://schemas.openxmlformats.org/officeDocument/2006/relationships/hyperlink" Target="https://doi.org/10.1093/aob/mcaf062" TargetMode="External"/><Relationship Id="rId15" Type="http://schemas.openxmlformats.org/officeDocument/2006/relationships/image" Target="../media/image20.png"/><Relationship Id="rId14" Type="http://schemas.openxmlformats.org/officeDocument/2006/relationships/hyperlink" Target="https://creativecommons.org/licenses/by/4.0/deed.en" TargetMode="External"/><Relationship Id="rId5" Type="http://schemas.openxmlformats.org/officeDocument/2006/relationships/hyperlink" Target="https://www.wikidata.org/wiki/Wikidata:WikiProject_ASBS_2025" TargetMode="External"/><Relationship Id="rId6" Type="http://schemas.openxmlformats.org/officeDocument/2006/relationships/hyperlink" Target="https://www.wikidata.org/wiki/Wikidata:WikiProject_IBC_2024" TargetMode="External"/><Relationship Id="rId7" Type="http://schemas.openxmlformats.org/officeDocument/2006/relationships/hyperlink" Target="https://doi.org/10.1093/aob/mcaf062" TargetMode="External"/><Relationship Id="rId8" Type="http://schemas.openxmlformats.org/officeDocument/2006/relationships/hyperlink" Target="https://doi.org/10.1093/aob/mcaf062" TargetMode="External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3.xml"/><Relationship Id="rId3" Type="http://schemas.openxmlformats.org/officeDocument/2006/relationships/hyperlink" Target="https://www.wikidata.org/wiki/User:S.v.Mering" TargetMode="External"/><Relationship Id="rId4" Type="http://schemas.openxmlformats.org/officeDocument/2006/relationships/hyperlink" Target="https://www.wikidata.org/wiki/User:Joaquimsantos1978" TargetMode="External"/><Relationship Id="rId9" Type="http://schemas.openxmlformats.org/officeDocument/2006/relationships/hyperlink" Target="https://creativecommons.org/licenses/by-sa/4.0" TargetMode="External"/><Relationship Id="rId5" Type="http://schemas.openxmlformats.org/officeDocument/2006/relationships/hyperlink" Target="https://en.wikipedia.org/wiki/User:Noracrentiss" TargetMode="External"/><Relationship Id="rId6" Type="http://schemas.openxmlformats.org/officeDocument/2006/relationships/hyperlink" Target="https://es.wikipedia.org/wiki/Usuario:Tsaorin" TargetMode="External"/><Relationship Id="rId7" Type="http://schemas.openxmlformats.org/officeDocument/2006/relationships/image" Target="../media/image21.jpg"/><Relationship Id="rId8" Type="http://schemas.openxmlformats.org/officeDocument/2006/relationships/hyperlink" Target="https://commons.wikimedia.org/wiki/File:Wikimedia-event-ChchArtGallery-0028.jpg" TargetMode="External"/></Relationships>
</file>

<file path=ppt/slides/_rels/slide24.xml.rels><?xml version="1.0" encoding="UTF-8" standalone="yes"?><Relationships xmlns="http://schemas.openxmlformats.org/package/2006/relationships"><Relationship Id="rId11" Type="http://schemas.openxmlformats.org/officeDocument/2006/relationships/hyperlink" Target="https://commons.wikimedia.org/wiki/File:Siobhan_conference_headshot_2022.jpg" TargetMode="External"/><Relationship Id="rId10" Type="http://schemas.openxmlformats.org/officeDocument/2006/relationships/hyperlink" Target="https://creativecommons.org/publicdomain/zero/1.0/deed.en" TargetMode="External"/><Relationship Id="rId13" Type="http://schemas.openxmlformats.org/officeDocument/2006/relationships/hyperlink" Target="https://docs.google.com/presentation/d/1mU69QobA3HfQKcMVgi829kC_f7lRPZQkT5ppOY_cU2k/edit?slide=id.g2e31937b9b9_0_38#slide=id.g2e31937b9b9_0_38" TargetMode="External"/><Relationship Id="rId12" Type="http://schemas.openxmlformats.org/officeDocument/2006/relationships/hyperlink" Target="https://creativecommons.org/publicdomain/zero/1.0/deed.en" TargetMode="External"/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24.xml"/><Relationship Id="rId3" Type="http://schemas.openxmlformats.org/officeDocument/2006/relationships/hyperlink" Target="https://orcid.org/0000-0002-2433-9071" TargetMode="External"/><Relationship Id="rId4" Type="http://schemas.openxmlformats.org/officeDocument/2006/relationships/hyperlink" Target="mailto:HeidiM@tepapa.govt.nz" TargetMode="External"/><Relationship Id="rId9" Type="http://schemas.openxmlformats.org/officeDocument/2006/relationships/hyperlink" Target="https://commons.wikimedia.org/wiki/File:Heidi_Meudt_book_launch.jpg" TargetMode="External"/><Relationship Id="rId15" Type="http://schemas.openxmlformats.org/officeDocument/2006/relationships/image" Target="../media/image19.jpg"/><Relationship Id="rId14" Type="http://schemas.openxmlformats.org/officeDocument/2006/relationships/hyperlink" Target="https://creativecommons.org/licenses/by/4.0/deed.en" TargetMode="External"/><Relationship Id="rId17" Type="http://schemas.openxmlformats.org/officeDocument/2006/relationships/image" Target="../media/image2.png"/><Relationship Id="rId16" Type="http://schemas.openxmlformats.org/officeDocument/2006/relationships/image" Target="../media/image8.jpg"/><Relationship Id="rId5" Type="http://schemas.openxmlformats.org/officeDocument/2006/relationships/hyperlink" Target="https://en.wikipedia.org/wiki/User:Stitchbird2" TargetMode="External"/><Relationship Id="rId6" Type="http://schemas.openxmlformats.org/officeDocument/2006/relationships/hyperlink" Target="https://orcid.org/0000-0002-5398-7721" TargetMode="External"/><Relationship Id="rId7" Type="http://schemas.openxmlformats.org/officeDocument/2006/relationships/hyperlink" Target="mailto:siobhan_leachman@yahoo.co.nz" TargetMode="External"/><Relationship Id="rId8" Type="http://schemas.openxmlformats.org/officeDocument/2006/relationships/hyperlink" Target="https://en.wikipedia.org/wiki/User:Ambrosia10" TargetMode="External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9.jpg"/><Relationship Id="rId4" Type="http://schemas.openxmlformats.org/officeDocument/2006/relationships/hyperlink" Target="https://commons.wikimedia.org/wiki/File:Service_botanist_Mara_Alexander_taking_a_water_sample_(9666514088).jpg" TargetMode="External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jpg"/><Relationship Id="rId4" Type="http://schemas.openxmlformats.org/officeDocument/2006/relationships/hyperlink" Target="https://commons.wikimedia.org/wiki/File:New_Zealand_Species_Editathon_Oct_2024_08.jpg" TargetMode="External"/><Relationship Id="rId5" Type="http://schemas.openxmlformats.org/officeDocument/2006/relationships/hyperlink" Target="https://creativecommons.org/licenses/by/4.0" TargetMode="External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16.jpg"/><Relationship Id="rId4" Type="http://schemas.openxmlformats.org/officeDocument/2006/relationships/hyperlink" Target="https://commons.wikimedia.org/wiki/File:Participants_of_the_Wikidata_Workshop_at_IBC_2024.jpg" TargetMode="External"/><Relationship Id="rId5" Type="http://schemas.openxmlformats.org/officeDocument/2006/relationships/hyperlink" Target="https://creativecommons.org/publicdomain/zero/1.0/deed.en" TargetMode="External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6.xml"/><Relationship Id="rId3" Type="http://schemas.openxmlformats.org/officeDocument/2006/relationships/hyperlink" Target="https://commons.wikimedia.org/wiki/File:2024_IBC_and_Wikimania_WANZ_bookmarks_3_(cropped).jpg" TargetMode="External"/><Relationship Id="rId4" Type="http://schemas.openxmlformats.org/officeDocument/2006/relationships/hyperlink" Target="https://creativecommons.org/licenses/by-sa/4.0" TargetMode="External"/><Relationship Id="rId5" Type="http://schemas.openxmlformats.org/officeDocument/2006/relationships/image" Target="../media/image7.jp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5.jpg"/><Relationship Id="rId4" Type="http://schemas.openxmlformats.org/officeDocument/2006/relationships/hyperlink" Target="https://commons.wikimedia.org/wiki/File:New_Zealand_Species_Editathon_2025_12.jpg" TargetMode="External"/><Relationship Id="rId5" Type="http://schemas.openxmlformats.org/officeDocument/2006/relationships/hyperlink" Target="https://commons.wikimedia.org/wiki/File:New_Zealand_Species_Editathon_2025_12.jpg" TargetMode="External"/><Relationship Id="rId6" Type="http://schemas.openxmlformats.org/officeDocument/2006/relationships/hyperlink" Target="https://creativecommons.org/licenses/by-sa/4.0" TargetMode="External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8.jpg"/><Relationship Id="rId4" Type="http://schemas.openxmlformats.org/officeDocument/2006/relationships/hyperlink" Target="https://commons.wikimedia.org/wiki/File:Heidi_Meudt_book_launch.jpg" TargetMode="External"/><Relationship Id="rId5" Type="http://schemas.openxmlformats.org/officeDocument/2006/relationships/hyperlink" Target="https://creativecommons.org/publicdomain/zero/1.0/deed.en" TargetMode="External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4.jpg"/><Relationship Id="rId4" Type="http://schemas.openxmlformats.org/officeDocument/2006/relationships/hyperlink" Target="https://commons.wikimedia.org/wiki/File:Te_Papa%27s_plinth_and_building_exterior.jpg" TargetMode="External"/><Relationship Id="rId5" Type="http://schemas.openxmlformats.org/officeDocument/2006/relationships/hyperlink" Target="https://en.wikipedia.org/wiki/en:Creative_Commons" TargetMode="Externa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" name="Shape 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9" name="Google Shape;99;p25"/>
          <p:cNvSpPr txBox="1"/>
          <p:nvPr/>
        </p:nvSpPr>
        <p:spPr>
          <a:xfrm>
            <a:off x="-125" y="0"/>
            <a:ext cx="9144000" cy="14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18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Botanists </a:t>
            </a:r>
            <a:r>
              <a:rPr b="1"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the Wikiverse </a:t>
            </a:r>
            <a:endParaRPr b="1"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Planting the seeds of open data enrichment and reuse </a:t>
            </a: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with the botanical community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0" name="Google Shape;100;p25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837925" y="1311625"/>
            <a:ext cx="3506325" cy="3506350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25"/>
          <p:cNvSpPr txBox="1"/>
          <p:nvPr/>
        </p:nvSpPr>
        <p:spPr>
          <a:xfrm>
            <a:off x="-125" y="4852775"/>
            <a:ext cx="9144000" cy="2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Basil growing time lapse 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by Naturenow,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Commons. 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2" name="Google Shape;102;p25"/>
          <p:cNvSpPr txBox="1"/>
          <p:nvPr/>
        </p:nvSpPr>
        <p:spPr>
          <a:xfrm>
            <a:off x="4571994" y="1017700"/>
            <a:ext cx="4638900" cy="3726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Heidi Meudt : Botany</a:t>
            </a:r>
            <a:r>
              <a:rPr lang="en-GB" sz="1800">
                <a:solidFill>
                  <a:srgbClr val="6AA84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Curator, Te Papa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ORCID: </a:t>
            </a:r>
            <a:r>
              <a:rPr lang="en-GB" sz="1800" u="sng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0000-0002-2433-9071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u="sng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HeidiM@tepapa.govt.nz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8"/>
              </a:rPr>
              <a:t>User:Sitchbird2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Siobhan Leachman : Wikimedian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ORCID: </a:t>
            </a:r>
            <a:r>
              <a:rPr lang="en-GB" sz="1800" u="sng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0000-0002-5398-7721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siobhan_leachman@yahoo.co.nz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11"/>
              </a:rPr>
              <a:t>User:Ambrosia10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03" name="Google Shape;103;p25" title="Line_ESEAPCon2026_icon_wikipedia.png"/>
          <p:cNvPicPr preferRelativeResize="0"/>
          <p:nvPr/>
        </p:nvPicPr>
        <p:blipFill>
          <a:blip r:embed="rId12">
            <a:alphaModFix/>
          </a:blip>
          <a:stretch>
            <a:fillRect/>
          </a:stretch>
        </p:blipFill>
        <p:spPr>
          <a:xfrm>
            <a:off x="7526375" y="3694541"/>
            <a:ext cx="1450975" cy="132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74" name="Shape 17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5" name="Google Shape;175;p34"/>
          <p:cNvSpPr txBox="1"/>
          <p:nvPr/>
        </p:nvSpPr>
        <p:spPr>
          <a:xfrm>
            <a:off x="217475" y="160725"/>
            <a:ext cx="7006200" cy="1995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76" name="Google Shape;176;p34"/>
          <p:cNvSpPr txBox="1"/>
          <p:nvPr/>
        </p:nvSpPr>
        <p:spPr>
          <a:xfrm>
            <a:off x="4012800" y="779625"/>
            <a:ext cx="5076300" cy="399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Species edit-a-thons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Slide deck, presentation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Examples &amp; templates to follow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Theme-based resources, Google sheets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Hands-on learning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Community-building exercises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Survey at the end!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BioBlitzes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Wikify happenings in real time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Demonstrate value to experts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Use local examples as they come in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77" name="Google Shape;177;p34"/>
          <p:cNvSpPr txBox="1"/>
          <p:nvPr/>
        </p:nvSpPr>
        <p:spPr>
          <a:xfrm>
            <a:off x="9975" y="4894050"/>
            <a:ext cx="9144000" cy="249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New Zealand Species Editathon 2025 09</a:t>
            </a:r>
            <a:r>
              <a:rPr lang="en-GB" sz="900">
                <a:solidFill>
                  <a:srgbClr val="101418"/>
                </a:solidFill>
                <a:latin typeface="Roboto"/>
                <a:ea typeface="Roboto"/>
                <a:cs typeface="Roboto"/>
                <a:sym typeface="Roboto"/>
              </a:rPr>
              <a:t> by Tom Ackroyd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CC BY 4.0</a:t>
            </a:r>
            <a:r>
              <a:rPr lang="en-GB" sz="900">
                <a:solidFill>
                  <a:srgbClr val="101418"/>
                </a:solidFill>
                <a:latin typeface="Roboto"/>
                <a:ea typeface="Roboto"/>
                <a:cs typeface="Roboto"/>
                <a:sym typeface="Roboto"/>
              </a:rPr>
              <a:t> via Wikimedia Commons</a:t>
            </a:r>
            <a:endParaRPr sz="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78" name="Google Shape;178;p34" title="New_Zealand_Species_Editathon_2025_09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217475" y="982502"/>
            <a:ext cx="3584251" cy="3584251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34"/>
          <p:cNvSpPr txBox="1"/>
          <p:nvPr/>
        </p:nvSpPr>
        <p:spPr>
          <a:xfrm>
            <a:off x="-54875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Local events: edit-a-thons and BioBlitzes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83" name="Shape 1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" name="Google Shape;184;p35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Local c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hallenges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5" name="Google Shape;185;p35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86" name="Google Shape;186;p35"/>
          <p:cNvSpPr txBox="1"/>
          <p:nvPr/>
        </p:nvSpPr>
        <p:spPr>
          <a:xfrm>
            <a:off x="180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Balancing on great white balls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Pink Sherbet Photography,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87" name="Google Shape;187;p35"/>
          <p:cNvPicPr preferRelativeResize="0"/>
          <p:nvPr/>
        </p:nvPicPr>
        <p:blipFill rotWithShape="1">
          <a:blip r:embed="rId5">
            <a:alphaModFix/>
          </a:blip>
          <a:srcRect b="0" l="16091" r="25651" t="0"/>
          <a:stretch/>
        </p:blipFill>
        <p:spPr>
          <a:xfrm>
            <a:off x="170575" y="1326175"/>
            <a:ext cx="3391976" cy="26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188" name="Google Shape;188;p35"/>
          <p:cNvSpPr txBox="1"/>
          <p:nvPr/>
        </p:nvSpPr>
        <p:spPr>
          <a:xfrm>
            <a:off x="3713025" y="1180600"/>
            <a:ext cx="53100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Obstacles to overcome locally include: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Enticing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people to come to local events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Finding subject experts who are interested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Approaching local institutions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Gaining trust of people in local groups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Being flexible with type of engagement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Getting support with comms and social media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92" name="Shape 1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3" name="Google Shape;193;p36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4" name="Google Shape;194;p36"/>
          <p:cNvSpPr txBox="1"/>
          <p:nvPr/>
        </p:nvSpPr>
        <p:spPr>
          <a:xfrm>
            <a:off x="22525" y="483725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2010 Loder Cup Presentation 024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by Lincoln University,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CC BY 3.0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95" name="Google Shape;195;p36" title="2010_Loder_Cup_Presentation_02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69822" y="1364375"/>
            <a:ext cx="4176148" cy="2695727"/>
          </a:xfrm>
          <a:prstGeom prst="rect">
            <a:avLst/>
          </a:prstGeom>
          <a:noFill/>
          <a:ln>
            <a:noFill/>
          </a:ln>
        </p:spPr>
      </p:pic>
      <p:sp>
        <p:nvSpPr>
          <p:cNvPr id="196" name="Google Shape;196;p36"/>
          <p:cNvSpPr txBox="1"/>
          <p:nvPr/>
        </p:nvSpPr>
        <p:spPr>
          <a:xfrm>
            <a:off x="4175025" y="969250"/>
            <a:ext cx="5029800" cy="3748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Foster success in your local outreach</a:t>
            </a: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BOLD in your outreach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Reach out to institutions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Write blogs, newsletters, abstracts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 on social media for comms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Make use of personal contacts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Find Wikimedian subject experts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Concentrate on local themes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 help from local Wiki editors/chapter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 local funding (e.g. WANZ)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Make it cheap and accessible to all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Provide food and drink!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97" name="Google Shape;197;p36"/>
          <p:cNvSpPr txBox="1"/>
          <p:nvPr/>
        </p:nvSpPr>
        <p:spPr>
          <a:xfrm>
            <a:off x="152400" y="-59531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Local strategies for success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1" name="Shape 2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2" name="Google Shape;202;p37"/>
          <p:cNvSpPr txBox="1"/>
          <p:nvPr/>
        </p:nvSpPr>
        <p:spPr>
          <a:xfrm>
            <a:off x="0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Who to collaborate with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: Regional level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03" name="Google Shape;203;p37" title="Globe_aus.pn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75725" y="1012725"/>
            <a:ext cx="3811100" cy="3828663"/>
          </a:xfrm>
          <a:prstGeom prst="rect">
            <a:avLst/>
          </a:prstGeom>
          <a:noFill/>
          <a:ln>
            <a:noFill/>
          </a:ln>
        </p:spPr>
      </p:pic>
      <p:sp>
        <p:nvSpPr>
          <p:cNvPr id="204" name="Google Shape;204;p37"/>
          <p:cNvSpPr txBox="1"/>
          <p:nvPr/>
        </p:nvSpPr>
        <p:spPr>
          <a:xfrm>
            <a:off x="24950" y="4943950"/>
            <a:ext cx="9144000" cy="1995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Globe aus</a:t>
            </a:r>
            <a:r>
              <a:rPr lang="en-GB"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Stephen Bain, Public domain, via Wikimedia Commons</a:t>
            </a:r>
            <a:endParaRPr sz="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05" name="Google Shape;205;p37"/>
          <p:cNvSpPr txBox="1"/>
          <p:nvPr/>
        </p:nvSpPr>
        <p:spPr>
          <a:xfrm>
            <a:off x="0" y="1418900"/>
            <a:ext cx="5775600" cy="2779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Subject expert group or organisation level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Staff at regional institutions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Experts at a regional conference/workshop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Experts at biodiversity events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BioBlitzes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City Nature Challenge (April)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Great Southern BioBlitz (October)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09" name="Shape 20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0" name="Google Shape;210;p38"/>
          <p:cNvSpPr txBox="1"/>
          <p:nvPr/>
        </p:nvSpPr>
        <p:spPr>
          <a:xfrm>
            <a:off x="0" y="989750"/>
            <a:ext cx="4956000" cy="3805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Australasian Systematic Botany Society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Received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active support from conf. team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Wrote articles in ASBS newsletter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Advertised widely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social media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ASBS Newsletter &amp; Emails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Recruited members to advertise for us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Workshop: community upskilling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survey prior to event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editing on 3 Wiki platforms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hands-on learning specific skill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showing how Wiki helps with work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Conference presentation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11" name="Google Shape;211;p38" title="Participants_of_the_ASBS_2025_Conference_Wiki_for_Botanist_Workshop_with_Heidi_and_Siobhan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955875" y="1228037"/>
            <a:ext cx="4188124" cy="3141074"/>
          </a:xfrm>
          <a:prstGeom prst="rect">
            <a:avLst/>
          </a:prstGeom>
          <a:noFill/>
          <a:ln>
            <a:noFill/>
          </a:ln>
        </p:spPr>
      </p:pic>
      <p:sp>
        <p:nvSpPr>
          <p:cNvPr id="212" name="Google Shape;212;p38"/>
          <p:cNvSpPr txBox="1"/>
          <p:nvPr/>
        </p:nvSpPr>
        <p:spPr>
          <a:xfrm>
            <a:off x="14975" y="4892100"/>
            <a:ext cx="9129000" cy="251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Participants of the ASBS 2025 Conference Wiki for Botanist Workshop with Heidi and Siobhan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by Siobhan Leachman, CC0, via Wikimedia Commons</a:t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3" name="Google Shape;213;p38"/>
          <p:cNvSpPr txBox="1"/>
          <p:nvPr/>
        </p:nvSpPr>
        <p:spPr>
          <a:xfrm>
            <a:off x="9950" y="9950"/>
            <a:ext cx="9129000" cy="9798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example: 2025 ASBS conference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22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17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Google Shape;218;p39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Challenges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19" name="Google Shape;219;p39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0" name="Google Shape;220;p39"/>
          <p:cNvSpPr txBox="1"/>
          <p:nvPr/>
        </p:nvSpPr>
        <p:spPr>
          <a:xfrm>
            <a:off x="180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Balancing on great white balls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Pink Sherbet Photography,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21" name="Google Shape;221;p39"/>
          <p:cNvPicPr preferRelativeResize="0"/>
          <p:nvPr/>
        </p:nvPicPr>
        <p:blipFill rotWithShape="1">
          <a:blip r:embed="rId5">
            <a:alphaModFix/>
          </a:blip>
          <a:srcRect b="0" l="16091" r="25651" t="0"/>
          <a:stretch/>
        </p:blipFill>
        <p:spPr>
          <a:xfrm>
            <a:off x="324275" y="1239688"/>
            <a:ext cx="3391976" cy="26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22" name="Google Shape;222;p39"/>
          <p:cNvSpPr txBox="1"/>
          <p:nvPr/>
        </p:nvSpPr>
        <p:spPr>
          <a:xfrm>
            <a:off x="3716250" y="1558950"/>
            <a:ext cx="5346600" cy="2432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</a:rPr>
              <a:t>Obstacles to overcome regionally include:</a:t>
            </a:r>
            <a:endParaRPr b="1"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Getting involved early enough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Creating awareness at a regional level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Engaging with a group vs. individuals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Managing a higher student:tutor ratio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Organising in a distant location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Co-managing events with conference team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26" name="Shape 2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Google Shape;227;p40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Regional s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trategies for success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8" name="Google Shape;228;p40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29" name="Google Shape;229;p40"/>
          <p:cNvSpPr txBox="1"/>
          <p:nvPr/>
        </p:nvSpPr>
        <p:spPr>
          <a:xfrm>
            <a:off x="180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2010 Loder Cup Presentation 024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by Lincoln University,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CC BY 3.0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0" name="Google Shape;230;p40" title="2010_Loder_Cup_Presentation_024.jpg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129800" y="1385299"/>
            <a:ext cx="3676027" cy="2372901"/>
          </a:xfrm>
          <a:prstGeom prst="rect">
            <a:avLst/>
          </a:prstGeom>
          <a:noFill/>
          <a:ln>
            <a:noFill/>
          </a:ln>
        </p:spPr>
      </p:pic>
      <p:sp>
        <p:nvSpPr>
          <p:cNvPr id="231" name="Google Shape;231;p40"/>
          <p:cNvSpPr txBox="1"/>
          <p:nvPr/>
        </p:nvSpPr>
        <p:spPr>
          <a:xfrm>
            <a:off x="3861675" y="1003525"/>
            <a:ext cx="5282100" cy="3242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Foster success </a:t>
            </a: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your regional outreach by: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Reaching out to organisations &amp; conferences 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Constantly communicating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Accepting invitations to engage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Supporting </a:t>
            </a:r>
            <a:r>
              <a:rPr lang="en-GB" sz="1800">
                <a:solidFill>
                  <a:schemeClr val="dk1"/>
                </a:solidFill>
              </a:rPr>
              <a:t>initiatives</a:t>
            </a:r>
            <a:r>
              <a:rPr lang="en-GB" sz="1800">
                <a:solidFill>
                  <a:schemeClr val="dk1"/>
                </a:solidFill>
              </a:rPr>
              <a:t> from other editors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Focusing on regional community needs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Being very organised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lang="en-GB" sz="1800">
                <a:solidFill>
                  <a:schemeClr val="dk1"/>
                </a:solidFill>
              </a:rPr>
              <a:t>Sharing the load with co-collaborators 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35" name="Shape 23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6" name="Google Shape;236;p41"/>
          <p:cNvSpPr txBox="1"/>
          <p:nvPr/>
        </p:nvSpPr>
        <p:spPr>
          <a:xfrm>
            <a:off x="44725" y="1411000"/>
            <a:ext cx="4308600" cy="277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International Botanical Congress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bold and agile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Detailed planning in advance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Advertise widely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Obtain assistance in host country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multilingual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Give extra assistance with online onboarding &amp; follow-up meetings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Provide a suite of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opportunities to engage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237" name="Google Shape;237;p41"/>
          <p:cNvSpPr txBox="1"/>
          <p:nvPr/>
        </p:nvSpPr>
        <p:spPr>
          <a:xfrm>
            <a:off x="0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to collaborate: International level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38" name="Google Shape;238;p41" title="Nomenclature_Section_XX_IBC_Madrid_CSIC_July_2024_head_table_close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400150" y="935500"/>
            <a:ext cx="4596398" cy="3447299"/>
          </a:xfrm>
          <a:prstGeom prst="rect">
            <a:avLst/>
          </a:prstGeom>
          <a:noFill/>
          <a:ln>
            <a:noFill/>
          </a:ln>
        </p:spPr>
      </p:pic>
      <p:sp>
        <p:nvSpPr>
          <p:cNvPr id="239" name="Google Shape;239;p41"/>
          <p:cNvSpPr txBox="1"/>
          <p:nvPr/>
        </p:nvSpPr>
        <p:spPr>
          <a:xfrm>
            <a:off x="0" y="4908900"/>
            <a:ext cx="9144000" cy="2346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Nomenclature Section XX IBC Madrid CSIC July 2024 head table close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by Heidi Meudt,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CC BY 4.0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43" name="Shape 2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4" name="Google Shape;244;p42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International c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hallenges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5" name="Google Shape;245;p42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46" name="Google Shape;246;p42"/>
          <p:cNvSpPr txBox="1"/>
          <p:nvPr/>
        </p:nvSpPr>
        <p:spPr>
          <a:xfrm>
            <a:off x="180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Balancing on great white balls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Pink Sherbet Photography,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2.0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47" name="Google Shape;247;p42"/>
          <p:cNvPicPr preferRelativeResize="0"/>
          <p:nvPr/>
        </p:nvPicPr>
        <p:blipFill rotWithShape="1">
          <a:blip r:embed="rId5">
            <a:alphaModFix/>
          </a:blip>
          <a:srcRect b="0" l="16091" r="25651" t="0"/>
          <a:stretch/>
        </p:blipFill>
        <p:spPr>
          <a:xfrm>
            <a:off x="324275" y="1239688"/>
            <a:ext cx="3391976" cy="2664125"/>
          </a:xfrm>
          <a:prstGeom prst="rect">
            <a:avLst/>
          </a:prstGeom>
          <a:noFill/>
          <a:ln>
            <a:noFill/>
          </a:ln>
        </p:spPr>
      </p:pic>
      <p:sp>
        <p:nvSpPr>
          <p:cNvPr id="248" name="Google Shape;248;p42"/>
          <p:cNvSpPr txBox="1"/>
          <p:nvPr/>
        </p:nvSpPr>
        <p:spPr>
          <a:xfrm>
            <a:off x="3716250" y="1165800"/>
            <a:ext cx="5427900" cy="2986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</a:rPr>
              <a:t>Obstacles to overcome internationally:</a:t>
            </a:r>
            <a:endParaRPr b="1" sz="20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Finding suitable f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unding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Synchronising time zones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Engaging with even larger groups/orgs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Engaging with people you may not know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Coordinating different languages/agendas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Managing an even higher student:tutor ratio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Co-managing events with conference team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Handling more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prep,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logistics, expenses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52" name="Shape 2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3" name="Google Shape;253;p43"/>
          <p:cNvSpPr txBox="1"/>
          <p:nvPr/>
        </p:nvSpPr>
        <p:spPr>
          <a:xfrm>
            <a:off x="-59500" y="721350"/>
            <a:ext cx="9144000" cy="400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-GB" sz="1800">
                <a:solidFill>
                  <a:schemeClr val="dk1"/>
                </a:solidFill>
              </a:rPr>
              <a:t>6+ months prior</a:t>
            </a:r>
            <a:endParaRPr b="1"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Build your team 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Canvas your subject editor audience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Apply </a:t>
            </a:r>
            <a:r>
              <a:rPr lang="en-GB" sz="1800">
                <a:solidFill>
                  <a:schemeClr val="dk1"/>
                </a:solidFill>
              </a:rPr>
              <a:t>for funding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-GB" sz="1800">
                <a:solidFill>
                  <a:schemeClr val="dk1"/>
                </a:solidFill>
              </a:rPr>
              <a:t>3</a:t>
            </a:r>
            <a:r>
              <a:rPr b="1" lang="en-GB" sz="1800">
                <a:solidFill>
                  <a:schemeClr val="dk1"/>
                </a:solidFill>
              </a:rPr>
              <a:t>-6</a:t>
            </a:r>
            <a:r>
              <a:rPr b="1" lang="en-GB" sz="1800">
                <a:solidFill>
                  <a:schemeClr val="dk1"/>
                </a:solidFill>
              </a:rPr>
              <a:t> months prior</a:t>
            </a:r>
            <a:endParaRPr b="1"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Hold r</a:t>
            </a:r>
            <a:r>
              <a:rPr lang="en-GB" sz="1800">
                <a:solidFill>
                  <a:schemeClr val="dk1"/>
                </a:solidFill>
              </a:rPr>
              <a:t>egular planning meetings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Work regularly together and separately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Design themed events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Make events accessible &amp; cheap </a:t>
            </a:r>
            <a:endParaRPr sz="1800">
              <a:solidFill>
                <a:schemeClr val="dk1"/>
              </a:solidFill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●"/>
            </a:pPr>
            <a:r>
              <a:rPr b="1" lang="en-GB" sz="1800">
                <a:solidFill>
                  <a:schemeClr val="dk1"/>
                </a:solidFill>
              </a:rPr>
              <a:t>0-3 months prior</a:t>
            </a:r>
            <a:endParaRPr b="1"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Get local logistical support 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Provide adequate food and beverages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Include activities for community-building</a:t>
            </a:r>
            <a:endParaRPr sz="1800">
              <a:solidFill>
                <a:schemeClr val="dk1"/>
              </a:solidFill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Char char="○"/>
            </a:pPr>
            <a:r>
              <a:rPr lang="en-GB" sz="1800">
                <a:solidFill>
                  <a:schemeClr val="dk1"/>
                </a:solidFill>
              </a:rPr>
              <a:t>Hold your event and ask for feedback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4" name="Google Shape;254;p43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55" name="Google Shape;255;p43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International strategies for success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56" name="Google Shape;256;p43" title="2010_Loder_Cup_Presentation_02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02094" y="1340975"/>
            <a:ext cx="4082401" cy="2635225"/>
          </a:xfrm>
          <a:prstGeom prst="rect">
            <a:avLst/>
          </a:prstGeom>
          <a:noFill/>
          <a:ln>
            <a:noFill/>
          </a:ln>
        </p:spPr>
      </p:pic>
      <p:sp>
        <p:nvSpPr>
          <p:cNvPr id="257" name="Google Shape;257;p43"/>
          <p:cNvSpPr txBox="1"/>
          <p:nvPr/>
        </p:nvSpPr>
        <p:spPr>
          <a:xfrm>
            <a:off x="225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2010 Loder Cup Presentation 024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by Lincoln University,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CC BY 3.0</a:t>
            </a:r>
            <a:r>
              <a:rPr lang="en-GB" sz="9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" name="Shape 1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" name="Google Shape;108;p26"/>
          <p:cNvSpPr txBox="1"/>
          <p:nvPr/>
        </p:nvSpPr>
        <p:spPr>
          <a:xfrm>
            <a:off x="0" y="97319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Outline of presentation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09" name="Google Shape;109;p26"/>
          <p:cNvSpPr txBox="1"/>
          <p:nvPr/>
        </p:nvSpPr>
        <p:spPr>
          <a:xfrm>
            <a:off x="3294225" y="1275433"/>
            <a:ext cx="5718000" cy="25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10" name="Google Shape;110;p26"/>
          <p:cNvSpPr txBox="1"/>
          <p:nvPr/>
        </p:nvSpPr>
        <p:spPr>
          <a:xfrm>
            <a:off x="0" y="4835700"/>
            <a:ext cx="91440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600"/>
              </a:spcAft>
              <a:buNone/>
            </a:pP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Hand drawing boxes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garalt, quiddity,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1" name="Google Shape;111;p26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89963" y="1780773"/>
            <a:ext cx="2978801" cy="2103196"/>
          </a:xfrm>
          <a:prstGeom prst="rect">
            <a:avLst/>
          </a:prstGeom>
          <a:noFill/>
          <a:ln>
            <a:noFill/>
          </a:ln>
        </p:spPr>
      </p:pic>
      <p:sp>
        <p:nvSpPr>
          <p:cNvPr id="112" name="Google Shape;112;p26"/>
          <p:cNvSpPr txBox="1"/>
          <p:nvPr/>
        </p:nvSpPr>
        <p:spPr>
          <a:xfrm>
            <a:off x="3068775" y="1197600"/>
            <a:ext cx="6168900" cy="3443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</a:t>
            </a: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and why to collaborate with subject experts: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Why collaborate?</a:t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to collaborate - locally, regionally, internationally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Benefits of informal and formal outreach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Challenges and strategies for success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does successful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engagement,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impact look like?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3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None/>
            </a:pPr>
            <a:r>
              <a:t/>
            </a:r>
            <a:endParaRPr sz="19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61" name="Shape 2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2" name="Google Shape;262;p44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Summary of successful engagement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3" name="Google Shape;263;p44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4" name="Google Shape;264;p44"/>
          <p:cNvSpPr txBox="1"/>
          <p:nvPr/>
        </p:nvSpPr>
        <p:spPr>
          <a:xfrm>
            <a:off x="18025" y="4810200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低用量圧縮＿senmen washing 8jo WATANABEhachijo.gif</a:t>
            </a:r>
            <a:r>
              <a:rPr lang="en-GB"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8joKeaton, </a:t>
            </a:r>
            <a:r>
              <a:rPr lang="en-GB" sz="9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r>
              <a:rPr lang="en-GB"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65" name="Google Shape;265;p44"/>
          <p:cNvSpPr txBox="1"/>
          <p:nvPr/>
        </p:nvSpPr>
        <p:spPr>
          <a:xfrm>
            <a:off x="4303375" y="1125150"/>
            <a:ext cx="4684800" cy="28932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 bold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Find support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Collaborate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Execute outreach</a:t>
            </a:r>
            <a:endParaRPr sz="24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810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2400"/>
              <a:buFont typeface="Roboto"/>
              <a:buChar char="●"/>
            </a:pPr>
            <a:r>
              <a:rPr lang="en-GB" sz="24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Rinse and repeat</a:t>
            </a:r>
            <a:endParaRPr sz="1800">
              <a:solidFill>
                <a:schemeClr val="dk1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66" name="Google Shape;266;p44" title="低用量圧縮＿senmen_washing_8jo_WATANABEhachijo.gif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366300" y="927325"/>
            <a:ext cx="3503775" cy="35037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0" name="Shape 2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1" name="Google Shape;271;p45"/>
          <p:cNvSpPr txBox="1"/>
          <p:nvPr/>
        </p:nvSpPr>
        <p:spPr>
          <a:xfrm>
            <a:off x="13525" y="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Summary of successful impact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2" name="Google Shape;272;p45"/>
          <p:cNvSpPr txBox="1"/>
          <p:nvPr/>
        </p:nvSpPr>
        <p:spPr>
          <a:xfrm>
            <a:off x="27025" y="4864250"/>
            <a:ext cx="9117000" cy="27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3" name="Google Shape;273;p45"/>
          <p:cNvSpPr txBox="1"/>
          <p:nvPr/>
        </p:nvSpPr>
        <p:spPr>
          <a:xfrm>
            <a:off x="18025" y="4868815"/>
            <a:ext cx="9126000" cy="333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9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Ethel Wright's illustration for Success magazine (June, 1902)</a:t>
            </a:r>
            <a:r>
              <a:rPr lang="en-GB" sz="9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Ethel Wright, Public domain, via Wikimedia Commons</a:t>
            </a:r>
            <a:endParaRPr sz="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9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74" name="Google Shape;274;p45"/>
          <p:cNvSpPr txBox="1"/>
          <p:nvPr/>
        </p:nvSpPr>
        <p:spPr>
          <a:xfrm>
            <a:off x="3122675" y="954594"/>
            <a:ext cx="6034800" cy="3881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What does success look like for thematic Wiki outreach?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Subject matter experts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become “Wiki aware”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become active Wiki editors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improve their institutions’ knowledge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Institutions &amp; thematic organisations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become “Wiki aware”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recognise Wiki work as work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incorporate Wiki platforms in workflows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collaborate with Wiki community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collaborate with other orgs in using Wiki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Time, persistence, and working together are key!</a:t>
            </a:r>
            <a:endParaRPr b="1"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pic>
        <p:nvPicPr>
          <p:cNvPr id="275" name="Google Shape;275;p45" title="Ethel_Wright's_illustration_for_Success_magazine_(June,_1902).jpg"/>
          <p:cNvPicPr preferRelativeResize="0"/>
          <p:nvPr/>
        </p:nvPicPr>
        <p:blipFill>
          <a:blip r:embed="rId4">
            <a:alphaModFix/>
          </a:blip>
          <a:stretch>
            <a:fillRect/>
          </a:stretch>
        </p:blipFill>
        <p:spPr>
          <a:xfrm>
            <a:off x="227087" y="939940"/>
            <a:ext cx="2746025" cy="38810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79" name="Shape 2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Google Shape;280;p46"/>
          <p:cNvSpPr txBox="1"/>
          <p:nvPr/>
        </p:nvSpPr>
        <p:spPr>
          <a:xfrm>
            <a:off x="0" y="14655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Botanists 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 the Wikiverse - Find out more!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1" name="Google Shape;281;p46"/>
          <p:cNvSpPr txBox="1"/>
          <p:nvPr/>
        </p:nvSpPr>
        <p:spPr>
          <a:xfrm>
            <a:off x="0" y="790986"/>
            <a:ext cx="4607700" cy="3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Roboto"/>
                <a:ea typeface="Roboto"/>
                <a:cs typeface="Roboto"/>
                <a:sym typeface="Roboto"/>
              </a:rPr>
              <a:t>Local: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2024 NZ species edit-a-thon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2025 NZ species edit-a-thon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Roboto"/>
                <a:ea typeface="Roboto"/>
                <a:cs typeface="Roboto"/>
                <a:sym typeface="Roboto"/>
              </a:rPr>
              <a:t>Regional: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WikiProject ASBS 2025</a:t>
            </a:r>
            <a:r>
              <a:rPr lang="en-GB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Roboto"/>
                <a:ea typeface="Roboto"/>
                <a:cs typeface="Roboto"/>
                <a:sym typeface="Roboto"/>
              </a:rPr>
              <a:t>International: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500"/>
              <a:buFont typeface="Roboto"/>
              <a:buChar char="●"/>
            </a:pPr>
            <a:r>
              <a:rPr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WikiProject IBC 2024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latin typeface="Roboto"/>
                <a:ea typeface="Roboto"/>
                <a:cs typeface="Roboto"/>
                <a:sym typeface="Roboto"/>
              </a:rPr>
              <a:t>Resources: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2025 </a:t>
            </a:r>
            <a:r>
              <a:rPr i="1"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8"/>
              </a:rPr>
              <a:t>Annals of Botany </a:t>
            </a:r>
            <a:r>
              <a:rPr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9"/>
              </a:rPr>
              <a:t>Wikidata paper </a:t>
            </a:r>
            <a:endParaRPr sz="1500"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10"/>
              </a:rPr>
              <a:t>Botany Wiki resources in Zenodo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2385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500"/>
              <a:buFont typeface="Roboto"/>
              <a:buChar char="●"/>
            </a:pPr>
            <a:r>
              <a:rPr lang="en-GB" sz="15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11"/>
              </a:rPr>
              <a:t>2026 Wiki for Botanists diff blog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5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5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30200" lvl="0" marL="45720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1600"/>
              <a:buFont typeface="Roboto"/>
              <a:buChar char="➢"/>
            </a:pPr>
            <a:r>
              <a:rPr i="1" lang="en-GB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Get involved! Sign up for the </a:t>
            </a:r>
            <a:r>
              <a:rPr i="1" lang="en-GB" sz="16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12"/>
              </a:rPr>
              <a:t>2026 NZ species edit-a-thon</a:t>
            </a:r>
            <a:r>
              <a:rPr i="1" lang="en-GB" sz="1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on 17 Oct in Wellington! </a:t>
            </a:r>
            <a:endParaRPr i="1" sz="1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15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2" name="Google Shape;282;p46"/>
          <p:cNvSpPr txBox="1"/>
          <p:nvPr/>
        </p:nvSpPr>
        <p:spPr>
          <a:xfrm>
            <a:off x="3295300" y="4755575"/>
            <a:ext cx="5848200" cy="4311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Screenshot of Mering, Sabine von &amp; Leachman, Siobhan &amp; Santos, Joaquim &amp; Meudt, Heidi. (2025). Wikidata for Botanists: Benefits of collaborating and sharing Linked Open Data. </a:t>
            </a:r>
            <a:r>
              <a:rPr i="1"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Annals of Botany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. 136. </a:t>
            </a:r>
            <a:r>
              <a:rPr lang="en-GB" sz="8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10.1093/aob/mcaf062</a:t>
            </a:r>
            <a:r>
              <a:rPr lang="en-GB" sz="8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. </a:t>
            </a:r>
            <a:r>
              <a:rPr lang="en-GB" sz="800" u="sng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r>
              <a:rPr lang="en-GB" sz="800">
                <a:solidFill>
                  <a:srgbClr val="0000FF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0000FF"/>
              </a:solidFill>
            </a:endParaRPr>
          </a:p>
        </p:txBody>
      </p:sp>
      <p:pic>
        <p:nvPicPr>
          <p:cNvPr id="283" name="Google Shape;283;p46" title="Screenshot 2025-10-10 at 9.22.48 AM.png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4687025" y="877800"/>
            <a:ext cx="4303175" cy="3862075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87" name="Shape 2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Google Shape;288;p47"/>
          <p:cNvSpPr txBox="1"/>
          <p:nvPr/>
        </p:nvSpPr>
        <p:spPr>
          <a:xfrm>
            <a:off x="0" y="146550"/>
            <a:ext cx="9144000" cy="954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Acknowledgements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89" name="Google Shape;289;p47"/>
          <p:cNvSpPr txBox="1"/>
          <p:nvPr/>
        </p:nvSpPr>
        <p:spPr>
          <a:xfrm>
            <a:off x="79325" y="1051050"/>
            <a:ext cx="6487200" cy="3784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Wikimedia Aotearoa New Zealand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Funding for local &amp; regional outreach</a:t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Wikimedia Foundation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Funding for international outreach</a:t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Our Wiki collaborators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3"/>
              </a:rPr>
              <a:t>S.v.Mering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Joaquimsantos1978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Noracrentiss</a:t>
            </a:r>
            <a:endParaRPr sz="1800"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SzPts val="1800"/>
              <a:buFont typeface="Roboto"/>
              <a:buChar char="○"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Tsaorin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All the botanists who attended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Our o</a:t>
            </a:r>
            <a:r>
              <a:rPr i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nline and in-person events</a:t>
            </a:r>
            <a:endParaRPr i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WikiCon 2026 - New Zealand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ESEAP 2026 - Taiwan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100"/>
              <a:buFont typeface="Arial"/>
              <a:buNone/>
            </a:pPr>
            <a:r>
              <a:t/>
            </a:r>
            <a:endParaRPr i="1"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0" name="Google Shape;290;p47" title="Wikimedia-event-ChchArtGallery-0028.jpg"/>
          <p:cNvPicPr preferRelativeResize="0"/>
          <p:nvPr/>
        </p:nvPicPr>
        <p:blipFill>
          <a:blip r:embed="rId7">
            <a:alphaModFix/>
          </a:blip>
          <a:stretch>
            <a:fillRect/>
          </a:stretch>
        </p:blipFill>
        <p:spPr>
          <a:xfrm>
            <a:off x="4813225" y="1338725"/>
            <a:ext cx="4063002" cy="2708000"/>
          </a:xfrm>
          <a:prstGeom prst="rect">
            <a:avLst/>
          </a:prstGeom>
          <a:noFill/>
          <a:ln>
            <a:noFill/>
          </a:ln>
        </p:spPr>
      </p:pic>
      <p:sp>
        <p:nvSpPr>
          <p:cNvPr id="291" name="Google Shape;291;p47"/>
          <p:cNvSpPr txBox="1"/>
          <p:nvPr/>
        </p:nvSpPr>
        <p:spPr>
          <a:xfrm>
            <a:off x="5081000" y="4835700"/>
            <a:ext cx="40629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hlink"/>
                </a:solidFill>
                <a:hlinkClick r:id="rId8"/>
              </a:rPr>
              <a:t>WANZ stickers</a:t>
            </a:r>
            <a:r>
              <a:rPr lang="en-GB" sz="800"/>
              <a:t>, by </a:t>
            </a:r>
            <a:r>
              <a:rPr lang="en-GB" sz="800">
                <a:solidFill>
                  <a:schemeClr val="dk1"/>
                </a:solidFill>
              </a:rPr>
              <a:t>Hannah Gay / WANZ, </a:t>
            </a:r>
            <a:r>
              <a:rPr lang="en-GB" sz="800" u="sng">
                <a:solidFill>
                  <a:schemeClr val="hlink"/>
                </a:solidFill>
                <a:hlinkClick r:id="rId9"/>
              </a:rPr>
              <a:t>CC BY-SA 4.0</a:t>
            </a:r>
            <a:r>
              <a:rPr lang="en-GB" sz="800"/>
              <a:t>, via Wikimedia Commons</a:t>
            </a:r>
            <a:endParaRPr sz="800"/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95" name="Shape 2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" name="Google Shape;296;p48"/>
          <p:cNvSpPr txBox="1"/>
          <p:nvPr/>
        </p:nvSpPr>
        <p:spPr>
          <a:xfrm>
            <a:off x="-125" y="0"/>
            <a:ext cx="9144000" cy="1476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Ngā mihi nui! 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Thank 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you!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7" name="Google Shape;297;p48"/>
          <p:cNvSpPr txBox="1"/>
          <p:nvPr/>
        </p:nvSpPr>
        <p:spPr>
          <a:xfrm>
            <a:off x="4572000" y="916950"/>
            <a:ext cx="4638900" cy="3506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100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Heidi Meudt : Botany Curator, Te Papa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ORCID: </a:t>
            </a:r>
            <a:r>
              <a:rPr lang="en-GB" sz="18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0000-0002-2433-9071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HeidiM@tepapa.govt.nz</a:t>
            </a:r>
            <a:r>
              <a:rPr lang="en-GB" sz="1800">
                <a:solidFill>
                  <a:srgbClr val="1155C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User:Sitchbird2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Siobhan Leachman : Wikimedian</a:t>
            </a:r>
            <a:endParaRPr sz="1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ORCID: </a:t>
            </a:r>
            <a:r>
              <a:rPr lang="en-GB" sz="18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0000-0002-5398-7721</a:t>
            </a:r>
            <a:r>
              <a:rPr lang="en-GB" sz="1800">
                <a:solidFill>
                  <a:srgbClr val="1155C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7"/>
              </a:rPr>
              <a:t>siobhan_leachman@yahoo.co.nz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 u="sng">
                <a:solidFill>
                  <a:schemeClr val="accent5"/>
                </a:solidFill>
                <a:latin typeface="Roboto"/>
                <a:ea typeface="Roboto"/>
                <a:cs typeface="Roboto"/>
                <a:sym typeface="Roboto"/>
                <a:hlinkClick r:id="rId8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User:Ambrosia10</a:t>
            </a:r>
            <a:r>
              <a:rPr lang="en-GB" sz="1800">
                <a:solidFill>
                  <a:srgbClr val="1155CC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1800">
              <a:solidFill>
                <a:srgbClr val="1155CC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298" name="Google Shape;298;p48"/>
          <p:cNvSpPr txBox="1"/>
          <p:nvPr/>
        </p:nvSpPr>
        <p:spPr>
          <a:xfrm>
            <a:off x="0" y="4423350"/>
            <a:ext cx="5112900" cy="590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9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Heidi Meudt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by Siobhan Leachman,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10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, via Wikimedia Commons,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11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Siobhan Leachman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by Siobhan Leachman,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12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, via Wikimedia Commons. Parts of this slide were used in a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1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Wikimania 2025 presentation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. © Siobhan Leachman, Sabine von Mering, Heidi Meudt and Joaquim Santos, 2024.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1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 4.0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299" name="Google Shape;299;p48"/>
          <p:cNvPicPr preferRelativeResize="0"/>
          <p:nvPr/>
        </p:nvPicPr>
        <p:blipFill>
          <a:blip r:embed="rId15">
            <a:alphaModFix/>
          </a:blip>
          <a:stretch>
            <a:fillRect/>
          </a:stretch>
        </p:blipFill>
        <p:spPr>
          <a:xfrm>
            <a:off x="2197687" y="1009650"/>
            <a:ext cx="1955036" cy="2606700"/>
          </a:xfrm>
          <a:prstGeom prst="rect">
            <a:avLst/>
          </a:prstGeom>
          <a:noFill/>
          <a:ln>
            <a:noFill/>
          </a:ln>
        </p:spPr>
      </p:pic>
      <p:pic>
        <p:nvPicPr>
          <p:cNvPr id="300" name="Google Shape;300;p48"/>
          <p:cNvPicPr preferRelativeResize="0"/>
          <p:nvPr/>
        </p:nvPicPr>
        <p:blipFill>
          <a:blip r:embed="rId16">
            <a:alphaModFix/>
          </a:blip>
          <a:stretch>
            <a:fillRect/>
          </a:stretch>
        </p:blipFill>
        <p:spPr>
          <a:xfrm>
            <a:off x="138900" y="1009650"/>
            <a:ext cx="1955025" cy="2606689"/>
          </a:xfrm>
          <a:prstGeom prst="rect">
            <a:avLst/>
          </a:prstGeom>
          <a:noFill/>
          <a:ln>
            <a:noFill/>
          </a:ln>
        </p:spPr>
      </p:pic>
      <p:sp>
        <p:nvSpPr>
          <p:cNvPr id="301" name="Google Shape;301;p48"/>
          <p:cNvSpPr txBox="1"/>
          <p:nvPr/>
        </p:nvSpPr>
        <p:spPr>
          <a:xfrm>
            <a:off x="62625" y="3616350"/>
            <a:ext cx="1955100" cy="8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Heidi </a:t>
            </a:r>
            <a:endParaRPr sz="24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Meudt</a:t>
            </a:r>
            <a:endParaRPr sz="24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302" name="Google Shape;302;p48"/>
          <p:cNvSpPr txBox="1"/>
          <p:nvPr/>
        </p:nvSpPr>
        <p:spPr>
          <a:xfrm>
            <a:off x="2121450" y="3616350"/>
            <a:ext cx="1955100" cy="807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24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Siobhan Leachman</a:t>
            </a:r>
            <a:endParaRPr sz="24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303" name="Google Shape;303;p48" title="Line_ESEAPCon2026_icon_wikipedia.png"/>
          <p:cNvPicPr preferRelativeResize="0"/>
          <p:nvPr/>
        </p:nvPicPr>
        <p:blipFill>
          <a:blip r:embed="rId17">
            <a:alphaModFix/>
          </a:blip>
          <a:stretch>
            <a:fillRect/>
          </a:stretch>
        </p:blipFill>
        <p:spPr>
          <a:xfrm>
            <a:off x="7526375" y="3675973"/>
            <a:ext cx="1450975" cy="132535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16" name="Shape 11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Google Shape;117;p27"/>
          <p:cNvSpPr txBox="1"/>
          <p:nvPr/>
        </p:nvSpPr>
        <p:spPr>
          <a:xfrm>
            <a:off x="276375" y="1350400"/>
            <a:ext cx="4738200" cy="32334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With the subject matter experts we can:</a:t>
            </a:r>
            <a:endParaRPr b="1" sz="20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Upskill editors &amp; organisers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Help deploy collective expertise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Utilise research and writing skills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Improve subject </a:t>
            </a: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accessibility, visibility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Extend subject reach beyond Wiki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Foster relationships, future projects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Motivate reuse of Wiki content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Increase community acceptance of Wiki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6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None/>
            </a:pPr>
            <a:r>
              <a:t/>
            </a:r>
            <a:endParaRPr sz="2200">
              <a:solidFill>
                <a:schemeClr val="dk2"/>
              </a:solidFill>
            </a:endParaRPr>
          </a:p>
        </p:txBody>
      </p:sp>
      <p:sp>
        <p:nvSpPr>
          <p:cNvPr id="118" name="Google Shape;118;p27"/>
          <p:cNvSpPr txBox="1"/>
          <p:nvPr/>
        </p:nvSpPr>
        <p:spPr>
          <a:xfrm>
            <a:off x="-195500" y="78750"/>
            <a:ext cx="93396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Why collaborate with subject experts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?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19" name="Google Shape;119;p27" title="Service_botanist_Mara_Alexander_taking_a_water_sample_(9666514088)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068925" y="1630319"/>
            <a:ext cx="4011325" cy="2673564"/>
          </a:xfrm>
          <a:prstGeom prst="rect">
            <a:avLst/>
          </a:prstGeom>
          <a:noFill/>
          <a:ln>
            <a:noFill/>
          </a:ln>
        </p:spPr>
      </p:pic>
      <p:sp>
        <p:nvSpPr>
          <p:cNvPr id="120" name="Google Shape;120;p27"/>
          <p:cNvSpPr txBox="1"/>
          <p:nvPr/>
        </p:nvSpPr>
        <p:spPr>
          <a:xfrm>
            <a:off x="0" y="4883500"/>
            <a:ext cx="9144000" cy="2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Service botanist Mara Alexander taking a water sample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by U.S. Fish and Wildlife Service Southeast Region, Public domain, via Wikimedia Commons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24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5" name="Google Shape;125;p28"/>
          <p:cNvSpPr txBox="1"/>
          <p:nvPr/>
        </p:nvSpPr>
        <p:spPr>
          <a:xfrm>
            <a:off x="201950" y="1142625"/>
            <a:ext cx="4405800" cy="32565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With Wikimedians’ support they can:</a:t>
            </a:r>
            <a:endParaRPr b="1" sz="20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Develop</a:t>
            </a: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 professionally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Learn by doing 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Build capacity in digital outreach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Gain transferable skills 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Get hands-on experience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Actively extend subject reach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Amplify research impact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Make a difference, feel satisfaction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Build their network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None/>
            </a:pPr>
            <a:r>
              <a:t/>
            </a:r>
            <a:endParaRPr sz="1200">
              <a:solidFill>
                <a:srgbClr val="202122"/>
              </a:solidFill>
            </a:endParaRPr>
          </a:p>
          <a:p>
            <a:pPr indent="0" lvl="0" marL="0" rtl="0" algn="l">
              <a:lnSpc>
                <a:spcPct val="115000"/>
              </a:lnSpc>
              <a:spcBef>
                <a:spcPts val="400"/>
              </a:spcBef>
              <a:spcAft>
                <a:spcPts val="10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26" name="Google Shape;126;p28"/>
          <p:cNvSpPr txBox="1"/>
          <p:nvPr/>
        </p:nvSpPr>
        <p:spPr>
          <a:xfrm>
            <a:off x="-195500" y="78750"/>
            <a:ext cx="93396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Why should subject experts collaborate? 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27" name="Google Shape;127;p28" title="New_Zealand_Species_Editathon_Oct_2024_08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677275" y="1229975"/>
            <a:ext cx="4109051" cy="3081800"/>
          </a:xfrm>
          <a:prstGeom prst="rect">
            <a:avLst/>
          </a:prstGeom>
          <a:noFill/>
          <a:ln>
            <a:noFill/>
          </a:ln>
        </p:spPr>
      </p:pic>
      <p:sp>
        <p:nvSpPr>
          <p:cNvPr id="128" name="Google Shape;128;p28"/>
          <p:cNvSpPr txBox="1"/>
          <p:nvPr/>
        </p:nvSpPr>
        <p:spPr>
          <a:xfrm>
            <a:off x="0" y="0"/>
            <a:ext cx="3000000" cy="4002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sp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29" name="Google Shape;129;p28"/>
          <p:cNvSpPr txBox="1"/>
          <p:nvPr/>
        </p:nvSpPr>
        <p:spPr>
          <a:xfrm>
            <a:off x="0" y="4883500"/>
            <a:ext cx="9144000" cy="2907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New Zealand species edit a thon October 2024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by 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Heidi Meudt, </a:t>
            </a: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CC BY 4.0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33" name="Shape 1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4" name="Google Shape;134;p29"/>
          <p:cNvSpPr txBox="1"/>
          <p:nvPr/>
        </p:nvSpPr>
        <p:spPr>
          <a:xfrm>
            <a:off x="0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How to collaborate at multiple levels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5" name="Google Shape;135;p29"/>
          <p:cNvSpPr txBox="1"/>
          <p:nvPr/>
        </p:nvSpPr>
        <p:spPr>
          <a:xfrm>
            <a:off x="3294225" y="1275433"/>
            <a:ext cx="5718000" cy="2568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100"/>
              <a:buFont typeface="Arial"/>
              <a:buNone/>
            </a:pPr>
            <a:r>
              <a:t/>
            </a:r>
            <a:endParaRPr sz="30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36" name="Google Shape;136;p29"/>
          <p:cNvSpPr txBox="1"/>
          <p:nvPr/>
        </p:nvSpPr>
        <p:spPr>
          <a:xfrm>
            <a:off x="4358800" y="1199750"/>
            <a:ext cx="4587900" cy="354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40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Suite of engagement opportunities</a:t>
            </a:r>
            <a:endParaRPr i="1" sz="1800">
              <a:solidFill>
                <a:srgbClr val="FF0000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Tailored to particular audience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Multiple levels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Local, regional, international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Multiple formats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In person vs online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Formal vs informal</a:t>
            </a:r>
            <a:endParaRPr sz="1800">
              <a:solidFill>
                <a:srgbClr val="202122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202122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One day vs multi-day sustained campaign</a:t>
            </a:r>
            <a:endParaRPr sz="1900">
              <a:solidFill>
                <a:schemeClr val="dk2"/>
              </a:solidFill>
            </a:endParaRPr>
          </a:p>
        </p:txBody>
      </p:sp>
      <p:pic>
        <p:nvPicPr>
          <p:cNvPr id="137" name="Google Shape;137;p29" title="Participants_of_the_Wikidata_Workshop_at_IBC_2024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174725" y="1423430"/>
            <a:ext cx="4085775" cy="3064351"/>
          </a:xfrm>
          <a:prstGeom prst="rect">
            <a:avLst/>
          </a:prstGeom>
          <a:noFill/>
          <a:ln>
            <a:noFill/>
          </a:ln>
        </p:spPr>
      </p:pic>
      <p:sp>
        <p:nvSpPr>
          <p:cNvPr id="138" name="Google Shape;138;p29"/>
          <p:cNvSpPr txBox="1"/>
          <p:nvPr/>
        </p:nvSpPr>
        <p:spPr>
          <a:xfrm>
            <a:off x="0" y="4809900"/>
            <a:ext cx="9144000" cy="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Participants of the Wikidata Workshop at IBC 2024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by Siobhan Leachman,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, via Wikimedia Commons. </a:t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42" name="Shape 1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" name="Google Shape;143;p30"/>
          <p:cNvSpPr txBox="1"/>
          <p:nvPr/>
        </p:nvSpPr>
        <p:spPr>
          <a:xfrm>
            <a:off x="14525" y="4850"/>
            <a:ext cx="9129600" cy="828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Informal outreach to thematic community 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44" name="Google Shape;144;p30"/>
          <p:cNvSpPr txBox="1"/>
          <p:nvPr/>
        </p:nvSpPr>
        <p:spPr>
          <a:xfrm>
            <a:off x="-12" y="4893950"/>
            <a:ext cx="9144000" cy="249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IBC bookmark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 by Heidi Meudt, </a:t>
            </a:r>
            <a:r>
              <a:rPr lang="en-GB" sz="800" u="sng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 BY-SA 4.0</a:t>
            </a:r>
            <a:r>
              <a:rPr lang="en-GB" sz="800">
                <a:solidFill>
                  <a:schemeClr val="dk2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45" name="Google Shape;145;p30"/>
          <p:cNvPicPr preferRelativeResize="0"/>
          <p:nvPr/>
        </p:nvPicPr>
        <p:blipFill>
          <a:blip r:embed="rId5">
            <a:alphaModFix/>
          </a:blip>
          <a:stretch>
            <a:fillRect/>
          </a:stretch>
        </p:blipFill>
        <p:spPr>
          <a:xfrm>
            <a:off x="5047426" y="1240325"/>
            <a:ext cx="3949148" cy="2938725"/>
          </a:xfrm>
          <a:prstGeom prst="rect">
            <a:avLst/>
          </a:prstGeom>
          <a:noFill/>
          <a:ln>
            <a:noFill/>
          </a:ln>
        </p:spPr>
      </p:pic>
      <p:sp>
        <p:nvSpPr>
          <p:cNvPr id="146" name="Google Shape;146;p30"/>
          <p:cNvSpPr txBox="1"/>
          <p:nvPr/>
        </p:nvSpPr>
        <p:spPr>
          <a:xfrm>
            <a:off x="136600" y="939250"/>
            <a:ext cx="4910700" cy="35409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Networking, educating &amp; socializing via: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Digital platforms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Engaging on social media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Writing thematic newsletter articles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Participating in citizen science projects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“Wikifying” conferences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In-person discussions</a:t>
            </a:r>
            <a:endParaRPr b="1"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at Wiki (or other) events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at thematic conferences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during breaks and social events</a:t>
            </a:r>
            <a:endParaRPr sz="1800">
              <a:solidFill>
                <a:schemeClr val="dk2"/>
              </a:solidFill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0" name="Shape 1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1" name="Google Shape;151;p31"/>
          <p:cNvSpPr txBox="1"/>
          <p:nvPr/>
        </p:nvSpPr>
        <p:spPr>
          <a:xfrm>
            <a:off x="139800" y="1955163"/>
            <a:ext cx="3930300" cy="17100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Individual 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subject experts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Staff at l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ocal institutions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Experts at outreach events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s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pecies edit-a-thons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1" marL="9144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○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BioBlitz events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1800">
                <a:solidFill>
                  <a:schemeClr val="dk2"/>
                </a:solidFill>
              </a:rPr>
              <a:t> </a:t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2"/>
              </a:solidFill>
            </a:endParaRPr>
          </a:p>
        </p:txBody>
      </p:sp>
      <p:sp>
        <p:nvSpPr>
          <p:cNvPr id="152" name="Google Shape;152;p31"/>
          <p:cNvSpPr txBox="1"/>
          <p:nvPr/>
        </p:nvSpPr>
        <p:spPr>
          <a:xfrm>
            <a:off x="-54875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Who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to collaborate with: Local level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53" name="Google Shape;153;p31" title="New_Zealand_Species_Editathon_2025_12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4070099" y="1170075"/>
            <a:ext cx="4921498" cy="3280201"/>
          </a:xfrm>
          <a:prstGeom prst="rect">
            <a:avLst/>
          </a:prstGeom>
          <a:noFill/>
          <a:ln>
            <a:noFill/>
          </a:ln>
        </p:spPr>
      </p:pic>
      <p:sp>
        <p:nvSpPr>
          <p:cNvPr id="154" name="Google Shape;154;p31"/>
          <p:cNvSpPr txBox="1"/>
          <p:nvPr/>
        </p:nvSpPr>
        <p:spPr>
          <a:xfrm>
            <a:off x="0" y="4809900"/>
            <a:ext cx="9144000" cy="3336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Participants of the </a:t>
            </a: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New Zealand Species Editathon 2025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by 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Tom Ackroyd, </a:t>
            </a:r>
            <a:r>
              <a:rPr lang="en-GB" sz="8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6"/>
              </a:rPr>
              <a:t>CC BY-SA 4.0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32"/>
          <p:cNvSpPr txBox="1"/>
          <p:nvPr/>
        </p:nvSpPr>
        <p:spPr>
          <a:xfrm>
            <a:off x="107525" y="908200"/>
            <a:ext cx="5693700" cy="37983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My story as subject matter expert &amp; Wikimedian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Individual tutoring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Emails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Video conferencing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In-person meetings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On Wiki talk pages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Collaborative work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Thematic outreach project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0" name="Google Shape;160;p32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86150" y="867725"/>
            <a:ext cx="2848650" cy="3798200"/>
          </a:xfrm>
          <a:prstGeom prst="rect">
            <a:avLst/>
          </a:prstGeom>
          <a:noFill/>
          <a:ln>
            <a:noFill/>
          </a:ln>
        </p:spPr>
      </p:pic>
      <p:sp>
        <p:nvSpPr>
          <p:cNvPr id="161" name="Google Shape;161;p32"/>
          <p:cNvSpPr txBox="1"/>
          <p:nvPr/>
        </p:nvSpPr>
        <p:spPr>
          <a:xfrm>
            <a:off x="0" y="4804250"/>
            <a:ext cx="9144000" cy="339300"/>
          </a:xfrm>
          <a:prstGeom prst="rect">
            <a:avLst/>
          </a:prstGeom>
          <a:noFill/>
          <a:ln>
            <a:noFill/>
          </a:ln>
        </p:spPr>
        <p:txBody>
          <a:bodyPr anchorCtr="0" anchor="t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Heidi Meudt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 by Siobhan Leachman, </a:t>
            </a:r>
            <a:r>
              <a:rPr lang="en-GB" sz="800" u="sng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CC0</a:t>
            </a:r>
            <a:r>
              <a:rPr lang="en-GB" sz="800">
                <a:solidFill>
                  <a:srgbClr val="595959"/>
                </a:solidFill>
                <a:latin typeface="Roboto"/>
                <a:ea typeface="Roboto"/>
                <a:cs typeface="Roboto"/>
                <a:sym typeface="Roboto"/>
              </a:rPr>
              <a:t>, via Wikimedia Commons</a:t>
            </a:r>
            <a:endParaRPr sz="800">
              <a:solidFill>
                <a:srgbClr val="595959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62" name="Google Shape;162;p32"/>
          <p:cNvSpPr txBox="1"/>
          <p:nvPr/>
        </p:nvSpPr>
        <p:spPr>
          <a:xfrm>
            <a:off x="-54875" y="7875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Upskilling l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ocal subject matter experts</a:t>
            </a:r>
            <a:endParaRPr sz="3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66" name="Shape 1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7" name="Google Shape;167;p33"/>
          <p:cNvSpPr txBox="1"/>
          <p:nvPr/>
        </p:nvSpPr>
        <p:spPr>
          <a:xfrm>
            <a:off x="217475" y="662725"/>
            <a:ext cx="5667000" cy="40851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rPr b="1" lang="en-GB" sz="20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Examples</a:t>
            </a:r>
            <a:endParaRPr b="1" sz="20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Invited presentations 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Edit-a-thons held at the local institution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Modelling behaviour by/to internal staff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Upskilling staff by internal Wiki editors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Wiki meetup opportunities for support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mbedding w</a:t>
            </a: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ork practices into institution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-342900" lvl="0" marL="457200" rtl="0" algn="l"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800"/>
              <a:buFont typeface="Roboto"/>
              <a:buChar char="●"/>
            </a:pPr>
            <a:r>
              <a:rPr lang="en-GB" sz="18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Institution providing in-kind support to Wiki</a:t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 sz="18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pic>
        <p:nvPicPr>
          <p:cNvPr id="168" name="Google Shape;168;p33" title="Te_Papa's_plinth_and_building_exterior.jpg"/>
          <p:cNvPicPr preferRelativeResize="0"/>
          <p:nvPr/>
        </p:nvPicPr>
        <p:blipFill>
          <a:blip r:embed="rId3">
            <a:alphaModFix/>
          </a:blip>
          <a:stretch>
            <a:fillRect/>
          </a:stretch>
        </p:blipFill>
        <p:spPr>
          <a:xfrm>
            <a:off x="5969675" y="662575"/>
            <a:ext cx="2900225" cy="4085048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33"/>
          <p:cNvSpPr txBox="1"/>
          <p:nvPr/>
        </p:nvSpPr>
        <p:spPr>
          <a:xfrm>
            <a:off x="9975" y="4933975"/>
            <a:ext cx="9134100" cy="2094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l">
              <a:lnSpc>
                <a:spcPct val="1375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4"/>
              </a:rPr>
              <a:t>Te Papa's plinth and building exterior</a:t>
            </a:r>
            <a:r>
              <a:rPr lang="en-GB" sz="900">
                <a:solidFill>
                  <a:srgbClr val="101418"/>
                </a:solidFill>
                <a:latin typeface="Roboto"/>
                <a:ea typeface="Roboto"/>
                <a:cs typeface="Roboto"/>
                <a:sym typeface="Roboto"/>
              </a:rPr>
              <a:t> by </a:t>
            </a:r>
            <a:r>
              <a:rPr lang="en-GB" sz="9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Museum of New Zealand Te Papa Tongarewa </a:t>
            </a:r>
            <a:r>
              <a:rPr lang="en-GB" sz="900" u="sng">
                <a:solidFill>
                  <a:schemeClr val="hlink"/>
                </a:solidFill>
                <a:latin typeface="Roboto"/>
                <a:ea typeface="Roboto"/>
                <a:cs typeface="Roboto"/>
                <a:sym typeface="Roboto"/>
                <a:hlinkClick r:id="rId5"/>
              </a:rPr>
              <a:t>CC BY 4.0</a:t>
            </a:r>
            <a:r>
              <a:rPr lang="en-GB" sz="900">
                <a:solidFill>
                  <a:srgbClr val="202122"/>
                </a:solidFill>
                <a:latin typeface="Roboto"/>
                <a:ea typeface="Roboto"/>
                <a:cs typeface="Roboto"/>
                <a:sym typeface="Roboto"/>
              </a:rPr>
              <a:t> via Wikimedia Commons </a:t>
            </a:r>
            <a:endParaRPr sz="900">
              <a:solidFill>
                <a:schemeClr val="dk2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  <p:sp>
        <p:nvSpPr>
          <p:cNvPr id="170" name="Google Shape;170;p33"/>
          <p:cNvSpPr txBox="1"/>
          <p:nvPr/>
        </p:nvSpPr>
        <p:spPr>
          <a:xfrm>
            <a:off x="0" y="0"/>
            <a:ext cx="9144000" cy="731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91425" lIns="91425" spcFirstLastPara="1" rIns="91425" wrap="square" tIns="91425">
            <a:noAutofit/>
          </a:bodyPr>
          <a:lstStyle/>
          <a:p>
            <a:pPr indent="0" lvl="0" marL="0" rtl="0" algn="ctr">
              <a:spcBef>
                <a:spcPts val="0"/>
              </a:spcBef>
              <a:spcAft>
                <a:spcPts val="0"/>
              </a:spcAft>
              <a:buNone/>
            </a:pP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Engagement with local institutions</a:t>
            </a:r>
            <a:r>
              <a:rPr lang="en-GB" sz="3600">
                <a:solidFill>
                  <a:schemeClr val="dk1"/>
                </a:solidFill>
                <a:latin typeface="Roboto"/>
                <a:ea typeface="Roboto"/>
                <a:cs typeface="Roboto"/>
                <a:sym typeface="Roboto"/>
              </a:rPr>
              <a:t> &amp; staff</a:t>
            </a:r>
            <a:endParaRPr sz="3600">
              <a:solidFill>
                <a:schemeClr val="dk1"/>
              </a:solidFill>
              <a:latin typeface="Roboto"/>
              <a:ea typeface="Roboto"/>
              <a:cs typeface="Roboto"/>
              <a:sym typeface="Roboto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xmlns:r="http://schemas.openxmlformats.org/officeDocument/2006/relationships" name="Simple Light">
  <a:themeElements>
    <a:clrScheme name="Simple Light">
      <a:dk1>
        <a:srgbClr val="000000"/>
      </a:dk1>
      <a:lt1>
        <a:srgbClr val="FFFFFF"/>
      </a:lt1>
      <a:dk2>
        <a:srgbClr val="595959"/>
      </a:dk2>
      <a:lt2>
        <a:srgbClr val="EEEEEE"/>
      </a:lt2>
      <a:accent1>
        <a:srgbClr val="4285F4"/>
      </a:accent1>
      <a:accent2>
        <a:srgbClr val="212121"/>
      </a:accent2>
      <a:accent3>
        <a:srgbClr val="78909C"/>
      </a:accent3>
      <a:accent4>
        <a:srgbClr val="FFAB40"/>
      </a:accent4>
      <a:accent5>
        <a:srgbClr val="0097A7"/>
      </a:accent5>
      <a:accent6>
        <a:srgbClr val="EEFF41"/>
      </a:accent6>
      <a:hlink>
        <a:srgbClr val="0097A7"/>
      </a:hlink>
      <a:folHlink>
        <a:srgbClr val="0097A7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